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2" r:id="rId1"/>
  </p:sldMasterIdLst>
  <p:notesMasterIdLst>
    <p:notesMasterId r:id="rId36"/>
  </p:notesMasterIdLst>
  <p:sldIdLst>
    <p:sldId id="257" r:id="rId2"/>
    <p:sldId id="260" r:id="rId3"/>
    <p:sldId id="258" r:id="rId4"/>
    <p:sldId id="266" r:id="rId5"/>
    <p:sldId id="261" r:id="rId6"/>
    <p:sldId id="262" r:id="rId7"/>
    <p:sldId id="263" r:id="rId8"/>
    <p:sldId id="264" r:id="rId9"/>
    <p:sldId id="267" r:id="rId10"/>
    <p:sldId id="269" r:id="rId11"/>
    <p:sldId id="268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59" r:id="rId34"/>
    <p:sldId id="291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9" autoAdjust="0"/>
    <p:restoredTop sz="86683" autoAdjust="0"/>
  </p:normalViewPr>
  <p:slideViewPr>
    <p:cSldViewPr snapToGrid="0">
      <p:cViewPr varScale="1">
        <p:scale>
          <a:sx n="96" d="100"/>
          <a:sy n="96" d="100"/>
        </p:scale>
        <p:origin x="11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0F29CE-1566-4DAD-AC3A-D11745D3C504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AFF9A60-DCDB-496D-960E-87901F0FBBFE}">
      <dgm:prSet/>
      <dgm:spPr/>
      <dgm:t>
        <a:bodyPr/>
        <a:lstStyle/>
        <a:p>
          <a:r>
            <a:rPr lang="en-US"/>
            <a:t>This algorithm starts like the Recursive Backtracker.</a:t>
          </a:r>
        </a:p>
      </dgm:t>
    </dgm:pt>
    <dgm:pt modelId="{4B48DA39-9526-40DC-846B-D899E5C25F49}" type="parTrans" cxnId="{DC0E09B1-A07D-4D84-AFF7-BBB8E3C43A61}">
      <dgm:prSet/>
      <dgm:spPr/>
      <dgm:t>
        <a:bodyPr/>
        <a:lstStyle/>
        <a:p>
          <a:endParaRPr lang="en-US"/>
        </a:p>
      </dgm:t>
    </dgm:pt>
    <dgm:pt modelId="{E4A8B030-F40B-4707-83C9-217550F2CA3A}" type="sibTrans" cxnId="{DC0E09B1-A07D-4D84-AFF7-BBB8E3C43A61}">
      <dgm:prSet/>
      <dgm:spPr/>
      <dgm:t>
        <a:bodyPr/>
        <a:lstStyle/>
        <a:p>
          <a:endParaRPr lang="en-US"/>
        </a:p>
      </dgm:t>
    </dgm:pt>
    <dgm:pt modelId="{940A5ABD-6148-41D3-8ECD-A7D84310A430}">
      <dgm:prSet/>
      <dgm:spPr/>
      <dgm:t>
        <a:bodyPr/>
        <a:lstStyle/>
        <a:p>
          <a:r>
            <a:rPr lang="en-US" dirty="0"/>
            <a:t>It explores a randomly picked cell adjacent to the starting cell and sets the new cell as the current cell.</a:t>
          </a:r>
        </a:p>
      </dgm:t>
    </dgm:pt>
    <dgm:pt modelId="{A498F788-4E07-47C3-B329-D428FB09400A}" type="parTrans" cxnId="{7D5E29D8-77E2-4902-BE71-20C6D022EA18}">
      <dgm:prSet/>
      <dgm:spPr/>
      <dgm:t>
        <a:bodyPr/>
        <a:lstStyle/>
        <a:p>
          <a:endParaRPr lang="en-US"/>
        </a:p>
      </dgm:t>
    </dgm:pt>
    <dgm:pt modelId="{18CD1F34-4697-4AD9-92A4-CCC4CC6CC49C}" type="sibTrans" cxnId="{7D5E29D8-77E2-4902-BE71-20C6D022EA18}">
      <dgm:prSet/>
      <dgm:spPr/>
      <dgm:t>
        <a:bodyPr/>
        <a:lstStyle/>
        <a:p>
          <a:endParaRPr lang="en-US"/>
        </a:p>
      </dgm:t>
    </dgm:pt>
    <dgm:pt modelId="{078F1BC9-9FC6-453F-8B97-67E236EF0BAE}">
      <dgm:prSet/>
      <dgm:spPr/>
      <dgm:t>
        <a:bodyPr/>
        <a:lstStyle/>
        <a:p>
          <a:r>
            <a:rPr lang="en-US"/>
            <a:t>It then randomly picks a cell adjacent to the current cell, explores the new cell, sets the new cell as the current cell, and repeats this process until it dead ends into itself.</a:t>
          </a:r>
        </a:p>
      </dgm:t>
    </dgm:pt>
    <dgm:pt modelId="{5A860AE0-799D-41A7-9AF2-E7345FC05F6D}" type="parTrans" cxnId="{51931245-0EA6-4281-9568-3A9018802AA9}">
      <dgm:prSet/>
      <dgm:spPr/>
      <dgm:t>
        <a:bodyPr/>
        <a:lstStyle/>
        <a:p>
          <a:endParaRPr lang="en-US"/>
        </a:p>
      </dgm:t>
    </dgm:pt>
    <dgm:pt modelId="{577064F2-DA4F-4082-98BE-ECA2933728C7}" type="sibTrans" cxnId="{51931245-0EA6-4281-9568-3A9018802AA9}">
      <dgm:prSet/>
      <dgm:spPr/>
      <dgm:t>
        <a:bodyPr/>
        <a:lstStyle/>
        <a:p>
          <a:endParaRPr lang="en-US"/>
        </a:p>
      </dgm:t>
    </dgm:pt>
    <dgm:pt modelId="{79F55006-CA59-46BA-B809-A8C48846374D}">
      <dgm:prSet/>
      <dgm:spPr/>
      <dgm:t>
        <a:bodyPr/>
        <a:lstStyle/>
        <a:p>
          <a:r>
            <a:rPr lang="en-US" dirty="0"/>
            <a:t>When this happens, the program “Hunts” through the maze, looking for an explored cell adjacent to an unexplored cell.</a:t>
          </a:r>
        </a:p>
      </dgm:t>
    </dgm:pt>
    <dgm:pt modelId="{D71ED1B0-9062-4666-A42C-4AB975409A23}" type="parTrans" cxnId="{A3377C13-A47C-43D7-9E68-879892E2AA32}">
      <dgm:prSet/>
      <dgm:spPr/>
      <dgm:t>
        <a:bodyPr/>
        <a:lstStyle/>
        <a:p>
          <a:endParaRPr lang="en-US"/>
        </a:p>
      </dgm:t>
    </dgm:pt>
    <dgm:pt modelId="{9A54BDFB-544C-4AF3-B85B-95B017C2EB79}" type="sibTrans" cxnId="{A3377C13-A47C-43D7-9E68-879892E2AA32}">
      <dgm:prSet/>
      <dgm:spPr/>
      <dgm:t>
        <a:bodyPr/>
        <a:lstStyle/>
        <a:p>
          <a:endParaRPr lang="en-US"/>
        </a:p>
      </dgm:t>
    </dgm:pt>
    <dgm:pt modelId="{2C404AFB-BBA8-4DB2-9A7A-228745D54E55}">
      <dgm:prSet/>
      <dgm:spPr/>
      <dgm:t>
        <a:bodyPr/>
        <a:lstStyle/>
        <a:p>
          <a:r>
            <a:rPr lang="en-US" dirty="0"/>
            <a:t>If it finds an acceptable cell, it sets this as the new current cell and repeats the process.</a:t>
          </a:r>
        </a:p>
      </dgm:t>
    </dgm:pt>
    <dgm:pt modelId="{ACAFABF8-2C05-4EFC-B584-7239E2D91A01}" type="parTrans" cxnId="{BC319782-DA40-4807-95A3-B3D9E80208C4}">
      <dgm:prSet/>
      <dgm:spPr/>
      <dgm:t>
        <a:bodyPr/>
        <a:lstStyle/>
        <a:p>
          <a:endParaRPr lang="en-US"/>
        </a:p>
      </dgm:t>
    </dgm:pt>
    <dgm:pt modelId="{D2D9559F-1084-43A2-B222-0E89D9B4194B}" type="sibTrans" cxnId="{BC319782-DA40-4807-95A3-B3D9E80208C4}">
      <dgm:prSet/>
      <dgm:spPr/>
      <dgm:t>
        <a:bodyPr/>
        <a:lstStyle/>
        <a:p>
          <a:endParaRPr lang="en-US"/>
        </a:p>
      </dgm:t>
    </dgm:pt>
    <dgm:pt modelId="{4250CDAF-9A50-4C07-8A5C-34E3BF7B04D4}">
      <dgm:prSet/>
      <dgm:spPr/>
      <dgm:t>
        <a:bodyPr/>
        <a:lstStyle/>
        <a:p>
          <a:r>
            <a:rPr lang="en-US"/>
            <a:t>If it scans the entire maze and does not find an acceptable cell, that means that the maze has been created and the program ends.</a:t>
          </a:r>
        </a:p>
      </dgm:t>
    </dgm:pt>
    <dgm:pt modelId="{2059BB31-AA0B-49B6-9572-C6359D49B303}" type="parTrans" cxnId="{FE6F5CFE-9095-4E00-9BD4-7DB0FB54FF2C}">
      <dgm:prSet/>
      <dgm:spPr/>
      <dgm:t>
        <a:bodyPr/>
        <a:lstStyle/>
        <a:p>
          <a:endParaRPr lang="en-US"/>
        </a:p>
      </dgm:t>
    </dgm:pt>
    <dgm:pt modelId="{1EFFDD4C-27E5-43A0-8B32-45BC019BC8F0}" type="sibTrans" cxnId="{FE6F5CFE-9095-4E00-9BD4-7DB0FB54FF2C}">
      <dgm:prSet/>
      <dgm:spPr/>
      <dgm:t>
        <a:bodyPr/>
        <a:lstStyle/>
        <a:p>
          <a:endParaRPr lang="en-US"/>
        </a:p>
      </dgm:t>
    </dgm:pt>
    <dgm:pt modelId="{017E246D-11AC-49BC-871C-0E49F598097F}" type="pres">
      <dgm:prSet presAssocID="{E50F29CE-1566-4DAD-AC3A-D11745D3C504}" presName="diagram" presStyleCnt="0">
        <dgm:presLayoutVars>
          <dgm:dir/>
          <dgm:resizeHandles val="exact"/>
        </dgm:presLayoutVars>
      </dgm:prSet>
      <dgm:spPr/>
    </dgm:pt>
    <dgm:pt modelId="{37D733AD-1D69-439C-9542-DD235ABA0752}" type="pres">
      <dgm:prSet presAssocID="{8AFF9A60-DCDB-496D-960E-87901F0FBBFE}" presName="node" presStyleLbl="node1" presStyleIdx="0" presStyleCnt="6">
        <dgm:presLayoutVars>
          <dgm:bulletEnabled val="1"/>
        </dgm:presLayoutVars>
      </dgm:prSet>
      <dgm:spPr/>
    </dgm:pt>
    <dgm:pt modelId="{7ED9EB62-0C7F-488C-8377-A23BF10FA595}" type="pres">
      <dgm:prSet presAssocID="{E4A8B030-F40B-4707-83C9-217550F2CA3A}" presName="sibTrans" presStyleCnt="0"/>
      <dgm:spPr/>
    </dgm:pt>
    <dgm:pt modelId="{A5DCF246-7661-4CE5-9326-C964AC557BA4}" type="pres">
      <dgm:prSet presAssocID="{940A5ABD-6148-41D3-8ECD-A7D84310A430}" presName="node" presStyleLbl="node1" presStyleIdx="1" presStyleCnt="6">
        <dgm:presLayoutVars>
          <dgm:bulletEnabled val="1"/>
        </dgm:presLayoutVars>
      </dgm:prSet>
      <dgm:spPr/>
    </dgm:pt>
    <dgm:pt modelId="{8206B707-42DA-4DCC-A04B-34255040CA24}" type="pres">
      <dgm:prSet presAssocID="{18CD1F34-4697-4AD9-92A4-CCC4CC6CC49C}" presName="sibTrans" presStyleCnt="0"/>
      <dgm:spPr/>
    </dgm:pt>
    <dgm:pt modelId="{16B6145F-9E5C-497C-A300-DFC7B005A1BB}" type="pres">
      <dgm:prSet presAssocID="{078F1BC9-9FC6-453F-8B97-67E236EF0BAE}" presName="node" presStyleLbl="node1" presStyleIdx="2" presStyleCnt="6">
        <dgm:presLayoutVars>
          <dgm:bulletEnabled val="1"/>
        </dgm:presLayoutVars>
      </dgm:prSet>
      <dgm:spPr/>
    </dgm:pt>
    <dgm:pt modelId="{DC91819C-873A-45E3-A720-DC235D9072B0}" type="pres">
      <dgm:prSet presAssocID="{577064F2-DA4F-4082-98BE-ECA2933728C7}" presName="sibTrans" presStyleCnt="0"/>
      <dgm:spPr/>
    </dgm:pt>
    <dgm:pt modelId="{3690E822-85F6-4780-AFFF-9CBAA9661C2D}" type="pres">
      <dgm:prSet presAssocID="{79F55006-CA59-46BA-B809-A8C48846374D}" presName="node" presStyleLbl="node1" presStyleIdx="3" presStyleCnt="6">
        <dgm:presLayoutVars>
          <dgm:bulletEnabled val="1"/>
        </dgm:presLayoutVars>
      </dgm:prSet>
      <dgm:spPr/>
    </dgm:pt>
    <dgm:pt modelId="{C11C2979-98C6-47E6-A556-FD3405DD07D7}" type="pres">
      <dgm:prSet presAssocID="{9A54BDFB-544C-4AF3-B85B-95B017C2EB79}" presName="sibTrans" presStyleCnt="0"/>
      <dgm:spPr/>
    </dgm:pt>
    <dgm:pt modelId="{D8D154F2-53EA-4E5D-B2D4-08851E104A04}" type="pres">
      <dgm:prSet presAssocID="{2C404AFB-BBA8-4DB2-9A7A-228745D54E55}" presName="node" presStyleLbl="node1" presStyleIdx="4" presStyleCnt="6">
        <dgm:presLayoutVars>
          <dgm:bulletEnabled val="1"/>
        </dgm:presLayoutVars>
      </dgm:prSet>
      <dgm:spPr/>
    </dgm:pt>
    <dgm:pt modelId="{FA8A0449-9B89-4255-B836-B7A0A7A7DA0B}" type="pres">
      <dgm:prSet presAssocID="{D2D9559F-1084-43A2-B222-0E89D9B4194B}" presName="sibTrans" presStyleCnt="0"/>
      <dgm:spPr/>
    </dgm:pt>
    <dgm:pt modelId="{144BE84E-EBE1-4A12-A7D8-8622DB80406E}" type="pres">
      <dgm:prSet presAssocID="{4250CDAF-9A50-4C07-8A5C-34E3BF7B04D4}" presName="node" presStyleLbl="node1" presStyleIdx="5" presStyleCnt="6">
        <dgm:presLayoutVars>
          <dgm:bulletEnabled val="1"/>
        </dgm:presLayoutVars>
      </dgm:prSet>
      <dgm:spPr/>
    </dgm:pt>
  </dgm:ptLst>
  <dgm:cxnLst>
    <dgm:cxn modelId="{A3377C13-A47C-43D7-9E68-879892E2AA32}" srcId="{E50F29CE-1566-4DAD-AC3A-D11745D3C504}" destId="{79F55006-CA59-46BA-B809-A8C48846374D}" srcOrd="3" destOrd="0" parTransId="{D71ED1B0-9062-4666-A42C-4AB975409A23}" sibTransId="{9A54BDFB-544C-4AF3-B85B-95B017C2EB79}"/>
    <dgm:cxn modelId="{96A3473E-064B-446A-92DE-6C033935B15E}" type="presOf" srcId="{2C404AFB-BBA8-4DB2-9A7A-228745D54E55}" destId="{D8D154F2-53EA-4E5D-B2D4-08851E104A04}" srcOrd="0" destOrd="0" presId="urn:microsoft.com/office/officeart/2005/8/layout/default"/>
    <dgm:cxn modelId="{51931245-0EA6-4281-9568-3A9018802AA9}" srcId="{E50F29CE-1566-4DAD-AC3A-D11745D3C504}" destId="{078F1BC9-9FC6-453F-8B97-67E236EF0BAE}" srcOrd="2" destOrd="0" parTransId="{5A860AE0-799D-41A7-9AF2-E7345FC05F6D}" sibTransId="{577064F2-DA4F-4082-98BE-ECA2933728C7}"/>
    <dgm:cxn modelId="{CB94C354-077C-451F-B2A7-ACB0BC5CAE8A}" type="presOf" srcId="{4250CDAF-9A50-4C07-8A5C-34E3BF7B04D4}" destId="{144BE84E-EBE1-4A12-A7D8-8622DB80406E}" srcOrd="0" destOrd="0" presId="urn:microsoft.com/office/officeart/2005/8/layout/default"/>
    <dgm:cxn modelId="{DD5BE27C-028B-41C4-9A55-89470C660480}" type="presOf" srcId="{E50F29CE-1566-4DAD-AC3A-D11745D3C504}" destId="{017E246D-11AC-49BC-871C-0E49F598097F}" srcOrd="0" destOrd="0" presId="urn:microsoft.com/office/officeart/2005/8/layout/default"/>
    <dgm:cxn modelId="{4F9A4E7D-331B-40D4-9224-3D9B2A0214A5}" type="presOf" srcId="{8AFF9A60-DCDB-496D-960E-87901F0FBBFE}" destId="{37D733AD-1D69-439C-9542-DD235ABA0752}" srcOrd="0" destOrd="0" presId="urn:microsoft.com/office/officeart/2005/8/layout/default"/>
    <dgm:cxn modelId="{BC319782-DA40-4807-95A3-B3D9E80208C4}" srcId="{E50F29CE-1566-4DAD-AC3A-D11745D3C504}" destId="{2C404AFB-BBA8-4DB2-9A7A-228745D54E55}" srcOrd="4" destOrd="0" parTransId="{ACAFABF8-2C05-4EFC-B584-7239E2D91A01}" sibTransId="{D2D9559F-1084-43A2-B222-0E89D9B4194B}"/>
    <dgm:cxn modelId="{D96E26AB-E66C-440E-A280-1670E966C01B}" type="presOf" srcId="{078F1BC9-9FC6-453F-8B97-67E236EF0BAE}" destId="{16B6145F-9E5C-497C-A300-DFC7B005A1BB}" srcOrd="0" destOrd="0" presId="urn:microsoft.com/office/officeart/2005/8/layout/default"/>
    <dgm:cxn modelId="{DC0E09B1-A07D-4D84-AFF7-BBB8E3C43A61}" srcId="{E50F29CE-1566-4DAD-AC3A-D11745D3C504}" destId="{8AFF9A60-DCDB-496D-960E-87901F0FBBFE}" srcOrd="0" destOrd="0" parTransId="{4B48DA39-9526-40DC-846B-D899E5C25F49}" sibTransId="{E4A8B030-F40B-4707-83C9-217550F2CA3A}"/>
    <dgm:cxn modelId="{70CDD6D1-3C92-48F1-838E-8F5B64FC4A63}" type="presOf" srcId="{940A5ABD-6148-41D3-8ECD-A7D84310A430}" destId="{A5DCF246-7661-4CE5-9326-C964AC557BA4}" srcOrd="0" destOrd="0" presId="urn:microsoft.com/office/officeart/2005/8/layout/default"/>
    <dgm:cxn modelId="{7D5E29D8-77E2-4902-BE71-20C6D022EA18}" srcId="{E50F29CE-1566-4DAD-AC3A-D11745D3C504}" destId="{940A5ABD-6148-41D3-8ECD-A7D84310A430}" srcOrd="1" destOrd="0" parTransId="{A498F788-4E07-47C3-B329-D428FB09400A}" sibTransId="{18CD1F34-4697-4AD9-92A4-CCC4CC6CC49C}"/>
    <dgm:cxn modelId="{09590DD9-541C-48CE-864E-BCCF159292D7}" type="presOf" srcId="{79F55006-CA59-46BA-B809-A8C48846374D}" destId="{3690E822-85F6-4780-AFFF-9CBAA9661C2D}" srcOrd="0" destOrd="0" presId="urn:microsoft.com/office/officeart/2005/8/layout/default"/>
    <dgm:cxn modelId="{FE6F5CFE-9095-4E00-9BD4-7DB0FB54FF2C}" srcId="{E50F29CE-1566-4DAD-AC3A-D11745D3C504}" destId="{4250CDAF-9A50-4C07-8A5C-34E3BF7B04D4}" srcOrd="5" destOrd="0" parTransId="{2059BB31-AA0B-49B6-9572-C6359D49B303}" sibTransId="{1EFFDD4C-27E5-43A0-8B32-45BC019BC8F0}"/>
    <dgm:cxn modelId="{AAF27045-10FA-468A-89EB-768DE2C2D7DD}" type="presParOf" srcId="{017E246D-11AC-49BC-871C-0E49F598097F}" destId="{37D733AD-1D69-439C-9542-DD235ABA0752}" srcOrd="0" destOrd="0" presId="urn:microsoft.com/office/officeart/2005/8/layout/default"/>
    <dgm:cxn modelId="{6664991B-11CA-4BCF-B1D8-604C93955886}" type="presParOf" srcId="{017E246D-11AC-49BC-871C-0E49F598097F}" destId="{7ED9EB62-0C7F-488C-8377-A23BF10FA595}" srcOrd="1" destOrd="0" presId="urn:microsoft.com/office/officeart/2005/8/layout/default"/>
    <dgm:cxn modelId="{8C154944-FF4D-4906-8740-B90257C015AB}" type="presParOf" srcId="{017E246D-11AC-49BC-871C-0E49F598097F}" destId="{A5DCF246-7661-4CE5-9326-C964AC557BA4}" srcOrd="2" destOrd="0" presId="urn:microsoft.com/office/officeart/2005/8/layout/default"/>
    <dgm:cxn modelId="{6B94F15B-4CCB-4635-A54D-770F3A95C63A}" type="presParOf" srcId="{017E246D-11AC-49BC-871C-0E49F598097F}" destId="{8206B707-42DA-4DCC-A04B-34255040CA24}" srcOrd="3" destOrd="0" presId="urn:microsoft.com/office/officeart/2005/8/layout/default"/>
    <dgm:cxn modelId="{2D3B635A-1485-4E21-846D-4A82B5784456}" type="presParOf" srcId="{017E246D-11AC-49BC-871C-0E49F598097F}" destId="{16B6145F-9E5C-497C-A300-DFC7B005A1BB}" srcOrd="4" destOrd="0" presId="urn:microsoft.com/office/officeart/2005/8/layout/default"/>
    <dgm:cxn modelId="{2A312CAF-DBBF-4919-99B4-7171BB7E01DC}" type="presParOf" srcId="{017E246D-11AC-49BC-871C-0E49F598097F}" destId="{DC91819C-873A-45E3-A720-DC235D9072B0}" srcOrd="5" destOrd="0" presId="urn:microsoft.com/office/officeart/2005/8/layout/default"/>
    <dgm:cxn modelId="{2937F8B9-6EEB-4768-B7EF-A19F3391A7B1}" type="presParOf" srcId="{017E246D-11AC-49BC-871C-0E49F598097F}" destId="{3690E822-85F6-4780-AFFF-9CBAA9661C2D}" srcOrd="6" destOrd="0" presId="urn:microsoft.com/office/officeart/2005/8/layout/default"/>
    <dgm:cxn modelId="{A816DAB0-3D78-4329-BBCA-F9D10BFC7A39}" type="presParOf" srcId="{017E246D-11AC-49BC-871C-0E49F598097F}" destId="{C11C2979-98C6-47E6-A556-FD3405DD07D7}" srcOrd="7" destOrd="0" presId="urn:microsoft.com/office/officeart/2005/8/layout/default"/>
    <dgm:cxn modelId="{8F7DDBE6-36EC-4F17-AADB-71B60CC1F719}" type="presParOf" srcId="{017E246D-11AC-49BC-871C-0E49F598097F}" destId="{D8D154F2-53EA-4E5D-B2D4-08851E104A04}" srcOrd="8" destOrd="0" presId="urn:microsoft.com/office/officeart/2005/8/layout/default"/>
    <dgm:cxn modelId="{E7791812-CE06-4A13-8FFB-2AEB723F692A}" type="presParOf" srcId="{017E246D-11AC-49BC-871C-0E49F598097F}" destId="{FA8A0449-9B89-4255-B836-B7A0A7A7DA0B}" srcOrd="9" destOrd="0" presId="urn:microsoft.com/office/officeart/2005/8/layout/default"/>
    <dgm:cxn modelId="{B1E5B1B0-C63E-4564-8E44-607AC892C7F1}" type="presParOf" srcId="{017E246D-11AC-49BC-871C-0E49F598097F}" destId="{144BE84E-EBE1-4A12-A7D8-8622DB80406E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A23ABBD-552B-47A0-A96F-7C9E9C421AE7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8193641-7500-4058-9A7D-F040FDCE5B68}">
      <dgm:prSet/>
      <dgm:spPr/>
      <dgm:t>
        <a:bodyPr/>
        <a:lstStyle/>
        <a:p>
          <a:r>
            <a:rPr lang="en-US"/>
            <a:t>A starting cell is added to a list and is set as the current cell. An unexplored neighbor of the current cell is randomly chosen, explored, and added to the list.</a:t>
          </a:r>
        </a:p>
      </dgm:t>
    </dgm:pt>
    <dgm:pt modelId="{B1BEFE0E-059C-4ED7-B1C7-882C33B304A7}" type="parTrans" cxnId="{4E31A94D-B2E9-49CF-976C-A746D1D6A085}">
      <dgm:prSet/>
      <dgm:spPr/>
      <dgm:t>
        <a:bodyPr/>
        <a:lstStyle/>
        <a:p>
          <a:endParaRPr lang="en-US"/>
        </a:p>
      </dgm:t>
    </dgm:pt>
    <dgm:pt modelId="{42CED27E-D9DF-48F6-BDA4-FBFB78BD84DA}" type="sibTrans" cxnId="{4E31A94D-B2E9-49CF-976C-A746D1D6A085}">
      <dgm:prSet/>
      <dgm:spPr/>
      <dgm:t>
        <a:bodyPr/>
        <a:lstStyle/>
        <a:p>
          <a:endParaRPr lang="en-US"/>
        </a:p>
      </dgm:t>
    </dgm:pt>
    <dgm:pt modelId="{D8AC3013-75A5-4598-B2F0-8A08707EFEC7}">
      <dgm:prSet/>
      <dgm:spPr/>
      <dgm:t>
        <a:bodyPr/>
        <a:lstStyle/>
        <a:p>
          <a:r>
            <a:rPr lang="en-US"/>
            <a:t>A cell is then chosen from the list and is set as the current cell.</a:t>
          </a:r>
        </a:p>
      </dgm:t>
    </dgm:pt>
    <dgm:pt modelId="{A3A72973-79E7-4173-B06E-584C3D5C1B78}" type="parTrans" cxnId="{8476A071-5122-46BE-94DA-7DD328E4646C}">
      <dgm:prSet/>
      <dgm:spPr/>
      <dgm:t>
        <a:bodyPr/>
        <a:lstStyle/>
        <a:p>
          <a:endParaRPr lang="en-US"/>
        </a:p>
      </dgm:t>
    </dgm:pt>
    <dgm:pt modelId="{A5C095E6-36D1-4B3F-AE7A-96C98701EF7D}" type="sibTrans" cxnId="{8476A071-5122-46BE-94DA-7DD328E4646C}">
      <dgm:prSet/>
      <dgm:spPr/>
      <dgm:t>
        <a:bodyPr/>
        <a:lstStyle/>
        <a:p>
          <a:endParaRPr lang="en-US"/>
        </a:p>
      </dgm:t>
    </dgm:pt>
    <dgm:pt modelId="{6A183993-0C2B-4A1F-A2CE-51AD7CDFFEB7}">
      <dgm:prSet/>
      <dgm:spPr/>
      <dgm:t>
        <a:bodyPr/>
        <a:lstStyle/>
        <a:p>
          <a:r>
            <a:rPr lang="en-US"/>
            <a:t>If the current cell has no unexplored neighbors,  it is removed from the list.</a:t>
          </a:r>
        </a:p>
      </dgm:t>
    </dgm:pt>
    <dgm:pt modelId="{000AB0B8-3934-4E6A-936E-932DBE5F3F57}" type="parTrans" cxnId="{1E59E6C6-F7A8-456C-A839-66BD61293FC3}">
      <dgm:prSet/>
      <dgm:spPr/>
      <dgm:t>
        <a:bodyPr/>
        <a:lstStyle/>
        <a:p>
          <a:endParaRPr lang="en-US"/>
        </a:p>
      </dgm:t>
    </dgm:pt>
    <dgm:pt modelId="{8D2B238D-E5CD-45CE-AE5A-A25497377818}" type="sibTrans" cxnId="{1E59E6C6-F7A8-456C-A839-66BD61293FC3}">
      <dgm:prSet/>
      <dgm:spPr/>
      <dgm:t>
        <a:bodyPr/>
        <a:lstStyle/>
        <a:p>
          <a:endParaRPr lang="en-US"/>
        </a:p>
      </dgm:t>
    </dgm:pt>
    <dgm:pt modelId="{4821D2B6-861E-4BE8-8904-C82E9AF26E7D}">
      <dgm:prSet/>
      <dgm:spPr/>
      <dgm:t>
        <a:bodyPr/>
        <a:lstStyle/>
        <a:p>
          <a:r>
            <a:rPr lang="en-US"/>
            <a:t>If it has any unexplored neighbors, one of them is randomly chosen, explored, and is added to the list.</a:t>
          </a:r>
        </a:p>
      </dgm:t>
    </dgm:pt>
    <dgm:pt modelId="{2CDBD47F-513F-408C-AF11-AB92B3D23E87}" type="parTrans" cxnId="{42C1A13E-5B75-4F8B-BE49-CFA0B49A09A7}">
      <dgm:prSet/>
      <dgm:spPr/>
      <dgm:t>
        <a:bodyPr/>
        <a:lstStyle/>
        <a:p>
          <a:endParaRPr lang="en-US"/>
        </a:p>
      </dgm:t>
    </dgm:pt>
    <dgm:pt modelId="{2BFF1FAE-C674-45A1-B43E-152F3CEAA4A1}" type="sibTrans" cxnId="{42C1A13E-5B75-4F8B-BE49-CFA0B49A09A7}">
      <dgm:prSet/>
      <dgm:spPr/>
      <dgm:t>
        <a:bodyPr/>
        <a:lstStyle/>
        <a:p>
          <a:endParaRPr lang="en-US"/>
        </a:p>
      </dgm:t>
    </dgm:pt>
    <dgm:pt modelId="{16A2AC48-7B08-45F5-9FE9-179C2F76F4B1}">
      <dgm:prSet/>
      <dgm:spPr/>
      <dgm:t>
        <a:bodyPr/>
        <a:lstStyle/>
        <a:p>
          <a:r>
            <a:rPr lang="en-US"/>
            <a:t>This is repeated until there is nothing left in the list.</a:t>
          </a:r>
        </a:p>
      </dgm:t>
    </dgm:pt>
    <dgm:pt modelId="{822AFFA7-5DEE-434D-942E-0D827CFC36C7}" type="parTrans" cxnId="{5D3BF3D2-796F-40F5-9F86-D57FE4E4F0A9}">
      <dgm:prSet/>
      <dgm:spPr/>
      <dgm:t>
        <a:bodyPr/>
        <a:lstStyle/>
        <a:p>
          <a:endParaRPr lang="en-US"/>
        </a:p>
      </dgm:t>
    </dgm:pt>
    <dgm:pt modelId="{4387F328-C9ED-408F-A0A7-2F12D69D36D0}" type="sibTrans" cxnId="{5D3BF3D2-796F-40F5-9F86-D57FE4E4F0A9}">
      <dgm:prSet/>
      <dgm:spPr/>
      <dgm:t>
        <a:bodyPr/>
        <a:lstStyle/>
        <a:p>
          <a:endParaRPr lang="en-US"/>
        </a:p>
      </dgm:t>
    </dgm:pt>
    <dgm:pt modelId="{5AA4A876-4C0A-49AD-8784-03A7F0E7F036}" type="pres">
      <dgm:prSet presAssocID="{EA23ABBD-552B-47A0-A96F-7C9E9C421AE7}" presName="linear" presStyleCnt="0">
        <dgm:presLayoutVars>
          <dgm:animLvl val="lvl"/>
          <dgm:resizeHandles val="exact"/>
        </dgm:presLayoutVars>
      </dgm:prSet>
      <dgm:spPr/>
    </dgm:pt>
    <dgm:pt modelId="{C0B14EEC-93D1-44D2-8FB4-81542E0EDC36}" type="pres">
      <dgm:prSet presAssocID="{88193641-7500-4058-9A7D-F040FDCE5B6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CC2C3FE0-5172-4383-8746-B1C94C4C41AB}" type="pres">
      <dgm:prSet presAssocID="{42CED27E-D9DF-48F6-BDA4-FBFB78BD84DA}" presName="spacer" presStyleCnt="0"/>
      <dgm:spPr/>
    </dgm:pt>
    <dgm:pt modelId="{3DB2036F-8246-4137-AA20-8BC47FFD4B85}" type="pres">
      <dgm:prSet presAssocID="{D8AC3013-75A5-4598-B2F0-8A08707EFEC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AEA7EFB4-A904-423A-A999-11901A13D922}" type="pres">
      <dgm:prSet presAssocID="{A5C095E6-36D1-4B3F-AE7A-96C98701EF7D}" presName="spacer" presStyleCnt="0"/>
      <dgm:spPr/>
    </dgm:pt>
    <dgm:pt modelId="{7177487D-84BE-4EDA-B926-0591905E6DC4}" type="pres">
      <dgm:prSet presAssocID="{6A183993-0C2B-4A1F-A2CE-51AD7CDFFEB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274A295-3396-4D91-8532-DA911D93E58A}" type="pres">
      <dgm:prSet presAssocID="{8D2B238D-E5CD-45CE-AE5A-A25497377818}" presName="spacer" presStyleCnt="0"/>
      <dgm:spPr/>
    </dgm:pt>
    <dgm:pt modelId="{E95520D7-0D4D-4354-A577-8B1F881751DA}" type="pres">
      <dgm:prSet presAssocID="{4821D2B6-861E-4BE8-8904-C82E9AF26E7D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042CF2C-6C9E-425B-8EFE-ECE3C2874FFC}" type="pres">
      <dgm:prSet presAssocID="{2BFF1FAE-C674-45A1-B43E-152F3CEAA4A1}" presName="spacer" presStyleCnt="0"/>
      <dgm:spPr/>
    </dgm:pt>
    <dgm:pt modelId="{2E71B184-6795-4FA1-AB5D-9AB405E9B95F}" type="pres">
      <dgm:prSet presAssocID="{16A2AC48-7B08-45F5-9FE9-179C2F76F4B1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76A4EA1A-BA60-4F5E-B8F3-CC631A4BFB5D}" type="presOf" srcId="{EA23ABBD-552B-47A0-A96F-7C9E9C421AE7}" destId="{5AA4A876-4C0A-49AD-8784-03A7F0E7F036}" srcOrd="0" destOrd="0" presId="urn:microsoft.com/office/officeart/2005/8/layout/vList2"/>
    <dgm:cxn modelId="{42C1A13E-5B75-4F8B-BE49-CFA0B49A09A7}" srcId="{EA23ABBD-552B-47A0-A96F-7C9E9C421AE7}" destId="{4821D2B6-861E-4BE8-8904-C82E9AF26E7D}" srcOrd="3" destOrd="0" parTransId="{2CDBD47F-513F-408C-AF11-AB92B3D23E87}" sibTransId="{2BFF1FAE-C674-45A1-B43E-152F3CEAA4A1}"/>
    <dgm:cxn modelId="{37B17E45-CE97-4D5D-AF22-FB902B767B6F}" type="presOf" srcId="{16A2AC48-7B08-45F5-9FE9-179C2F76F4B1}" destId="{2E71B184-6795-4FA1-AB5D-9AB405E9B95F}" srcOrd="0" destOrd="0" presId="urn:microsoft.com/office/officeart/2005/8/layout/vList2"/>
    <dgm:cxn modelId="{4E31A94D-B2E9-49CF-976C-A746D1D6A085}" srcId="{EA23ABBD-552B-47A0-A96F-7C9E9C421AE7}" destId="{88193641-7500-4058-9A7D-F040FDCE5B68}" srcOrd="0" destOrd="0" parTransId="{B1BEFE0E-059C-4ED7-B1C7-882C33B304A7}" sibTransId="{42CED27E-D9DF-48F6-BDA4-FBFB78BD84DA}"/>
    <dgm:cxn modelId="{8476A071-5122-46BE-94DA-7DD328E4646C}" srcId="{EA23ABBD-552B-47A0-A96F-7C9E9C421AE7}" destId="{D8AC3013-75A5-4598-B2F0-8A08707EFEC7}" srcOrd="1" destOrd="0" parTransId="{A3A72973-79E7-4173-B06E-584C3D5C1B78}" sibTransId="{A5C095E6-36D1-4B3F-AE7A-96C98701EF7D}"/>
    <dgm:cxn modelId="{30E6C4A5-D00E-46DD-ADBE-2DBEA1C6F0AE}" type="presOf" srcId="{6A183993-0C2B-4A1F-A2CE-51AD7CDFFEB7}" destId="{7177487D-84BE-4EDA-B926-0591905E6DC4}" srcOrd="0" destOrd="0" presId="urn:microsoft.com/office/officeart/2005/8/layout/vList2"/>
    <dgm:cxn modelId="{1E59E6C6-F7A8-456C-A839-66BD61293FC3}" srcId="{EA23ABBD-552B-47A0-A96F-7C9E9C421AE7}" destId="{6A183993-0C2B-4A1F-A2CE-51AD7CDFFEB7}" srcOrd="2" destOrd="0" parTransId="{000AB0B8-3934-4E6A-936E-932DBE5F3F57}" sibTransId="{8D2B238D-E5CD-45CE-AE5A-A25497377818}"/>
    <dgm:cxn modelId="{F292B7CB-485F-4642-8E11-1B543BFA00C0}" type="presOf" srcId="{88193641-7500-4058-9A7D-F040FDCE5B68}" destId="{C0B14EEC-93D1-44D2-8FB4-81542E0EDC36}" srcOrd="0" destOrd="0" presId="urn:microsoft.com/office/officeart/2005/8/layout/vList2"/>
    <dgm:cxn modelId="{5D3BF3D2-796F-40F5-9F86-D57FE4E4F0A9}" srcId="{EA23ABBD-552B-47A0-A96F-7C9E9C421AE7}" destId="{16A2AC48-7B08-45F5-9FE9-179C2F76F4B1}" srcOrd="4" destOrd="0" parTransId="{822AFFA7-5DEE-434D-942E-0D827CFC36C7}" sibTransId="{4387F328-C9ED-408F-A0A7-2F12D69D36D0}"/>
    <dgm:cxn modelId="{B3E900D9-C0AC-44D2-AE8F-DE5A7149738A}" type="presOf" srcId="{4821D2B6-861E-4BE8-8904-C82E9AF26E7D}" destId="{E95520D7-0D4D-4354-A577-8B1F881751DA}" srcOrd="0" destOrd="0" presId="urn:microsoft.com/office/officeart/2005/8/layout/vList2"/>
    <dgm:cxn modelId="{B36912EB-CF6A-48B4-8BFC-3C446F11C8D6}" type="presOf" srcId="{D8AC3013-75A5-4598-B2F0-8A08707EFEC7}" destId="{3DB2036F-8246-4137-AA20-8BC47FFD4B85}" srcOrd="0" destOrd="0" presId="urn:microsoft.com/office/officeart/2005/8/layout/vList2"/>
    <dgm:cxn modelId="{9F316751-A401-4A32-B23D-9444B701E779}" type="presParOf" srcId="{5AA4A876-4C0A-49AD-8784-03A7F0E7F036}" destId="{C0B14EEC-93D1-44D2-8FB4-81542E0EDC36}" srcOrd="0" destOrd="0" presId="urn:microsoft.com/office/officeart/2005/8/layout/vList2"/>
    <dgm:cxn modelId="{60F5EAB7-E22C-48E1-85E1-5A8AA7D05383}" type="presParOf" srcId="{5AA4A876-4C0A-49AD-8784-03A7F0E7F036}" destId="{CC2C3FE0-5172-4383-8746-B1C94C4C41AB}" srcOrd="1" destOrd="0" presId="urn:microsoft.com/office/officeart/2005/8/layout/vList2"/>
    <dgm:cxn modelId="{ED5162EE-37E4-4102-85D9-4CF17FA97289}" type="presParOf" srcId="{5AA4A876-4C0A-49AD-8784-03A7F0E7F036}" destId="{3DB2036F-8246-4137-AA20-8BC47FFD4B85}" srcOrd="2" destOrd="0" presId="urn:microsoft.com/office/officeart/2005/8/layout/vList2"/>
    <dgm:cxn modelId="{4CAB4704-9658-415E-B6FD-6648AA67E5AB}" type="presParOf" srcId="{5AA4A876-4C0A-49AD-8784-03A7F0E7F036}" destId="{AEA7EFB4-A904-423A-A999-11901A13D922}" srcOrd="3" destOrd="0" presId="urn:microsoft.com/office/officeart/2005/8/layout/vList2"/>
    <dgm:cxn modelId="{348242A2-B9B3-4AD8-B05B-744B95C129B2}" type="presParOf" srcId="{5AA4A876-4C0A-49AD-8784-03A7F0E7F036}" destId="{7177487D-84BE-4EDA-B926-0591905E6DC4}" srcOrd="4" destOrd="0" presId="urn:microsoft.com/office/officeart/2005/8/layout/vList2"/>
    <dgm:cxn modelId="{803A580D-9CC1-4F71-AB4F-ACC6A1B339AA}" type="presParOf" srcId="{5AA4A876-4C0A-49AD-8784-03A7F0E7F036}" destId="{D274A295-3396-4D91-8532-DA911D93E58A}" srcOrd="5" destOrd="0" presId="urn:microsoft.com/office/officeart/2005/8/layout/vList2"/>
    <dgm:cxn modelId="{10F54EF8-CB3C-4E23-8852-C6FE950B60B4}" type="presParOf" srcId="{5AA4A876-4C0A-49AD-8784-03A7F0E7F036}" destId="{E95520D7-0D4D-4354-A577-8B1F881751DA}" srcOrd="6" destOrd="0" presId="urn:microsoft.com/office/officeart/2005/8/layout/vList2"/>
    <dgm:cxn modelId="{7D902EFB-0C69-4952-902E-E778E2925184}" type="presParOf" srcId="{5AA4A876-4C0A-49AD-8784-03A7F0E7F036}" destId="{F042CF2C-6C9E-425B-8EFE-ECE3C2874FFC}" srcOrd="7" destOrd="0" presId="urn:microsoft.com/office/officeart/2005/8/layout/vList2"/>
    <dgm:cxn modelId="{A3CA6E1F-139F-4368-9FF7-1B050403761F}" type="presParOf" srcId="{5AA4A876-4C0A-49AD-8784-03A7F0E7F036}" destId="{2E71B184-6795-4FA1-AB5D-9AB405E9B95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97233F-BB4D-4E77-8FEC-8EEDD3B0EDD1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B7F6983-ECA0-44EA-A523-78B138256A20}">
      <dgm:prSet/>
      <dgm:spPr/>
      <dgm:t>
        <a:bodyPr/>
        <a:lstStyle/>
        <a:p>
          <a:r>
            <a:rPr lang="en-US"/>
            <a:t>The algorithm systematically scans through the array looking for any cell that has only one non filled neighbor (aka dead end).</a:t>
          </a:r>
        </a:p>
      </dgm:t>
    </dgm:pt>
    <dgm:pt modelId="{67B38871-753C-4688-B6EE-C520A06B8050}" type="parTrans" cxnId="{37EE3AD8-7C3C-43B6-B384-FB71EE7EB0BD}">
      <dgm:prSet/>
      <dgm:spPr/>
      <dgm:t>
        <a:bodyPr/>
        <a:lstStyle/>
        <a:p>
          <a:endParaRPr lang="en-US"/>
        </a:p>
      </dgm:t>
    </dgm:pt>
    <dgm:pt modelId="{093CCCE9-5FAC-4B9C-B413-E7F577997A9F}" type="sibTrans" cxnId="{37EE3AD8-7C3C-43B6-B384-FB71EE7EB0BD}">
      <dgm:prSet/>
      <dgm:spPr/>
      <dgm:t>
        <a:bodyPr/>
        <a:lstStyle/>
        <a:p>
          <a:endParaRPr lang="en-US"/>
        </a:p>
      </dgm:t>
    </dgm:pt>
    <dgm:pt modelId="{204E0495-6F71-43B4-B149-100371A68810}">
      <dgm:prSet/>
      <dgm:spPr/>
      <dgm:t>
        <a:bodyPr/>
        <a:lstStyle/>
        <a:p>
          <a:r>
            <a:rPr lang="en-US"/>
            <a:t>It fills the discovered dead end unless it is the start or the end.</a:t>
          </a:r>
        </a:p>
      </dgm:t>
    </dgm:pt>
    <dgm:pt modelId="{892858E0-DA0D-4726-AF53-FCAAD1245024}" type="parTrans" cxnId="{C6F8220B-665D-4437-8868-1571A95093FE}">
      <dgm:prSet/>
      <dgm:spPr/>
      <dgm:t>
        <a:bodyPr/>
        <a:lstStyle/>
        <a:p>
          <a:endParaRPr lang="en-US"/>
        </a:p>
      </dgm:t>
    </dgm:pt>
    <dgm:pt modelId="{7A189344-13F0-4583-B55B-BE7B0CE8BC73}" type="sibTrans" cxnId="{C6F8220B-665D-4437-8868-1571A95093FE}">
      <dgm:prSet/>
      <dgm:spPr/>
      <dgm:t>
        <a:bodyPr/>
        <a:lstStyle/>
        <a:p>
          <a:endParaRPr lang="en-US"/>
        </a:p>
      </dgm:t>
    </dgm:pt>
    <dgm:pt modelId="{1A012F1B-3775-4662-A51B-1309D33C214B}">
      <dgm:prSet/>
      <dgm:spPr/>
      <dgm:t>
        <a:bodyPr/>
        <a:lstStyle/>
        <a:p>
          <a:r>
            <a:rPr lang="en-US"/>
            <a:t>It repeats these steps until there are no more dead ends left.</a:t>
          </a:r>
        </a:p>
      </dgm:t>
    </dgm:pt>
    <dgm:pt modelId="{9A980FDB-4A46-43F7-81BA-AA7C36CD99BD}" type="parTrans" cxnId="{CE26B7F4-E7E8-4275-BB30-BE7E1958BDA6}">
      <dgm:prSet/>
      <dgm:spPr/>
      <dgm:t>
        <a:bodyPr/>
        <a:lstStyle/>
        <a:p>
          <a:endParaRPr lang="en-US"/>
        </a:p>
      </dgm:t>
    </dgm:pt>
    <dgm:pt modelId="{57311DE4-4FA3-4FF3-98A7-CAB76EBA1F13}" type="sibTrans" cxnId="{CE26B7F4-E7E8-4275-BB30-BE7E1958BDA6}">
      <dgm:prSet/>
      <dgm:spPr/>
      <dgm:t>
        <a:bodyPr/>
        <a:lstStyle/>
        <a:p>
          <a:endParaRPr lang="en-US"/>
        </a:p>
      </dgm:t>
    </dgm:pt>
    <dgm:pt modelId="{901485EC-B03D-4DE7-8539-778C1BECED68}">
      <dgm:prSet/>
      <dgm:spPr/>
      <dgm:t>
        <a:bodyPr/>
        <a:lstStyle/>
        <a:p>
          <a:r>
            <a:rPr lang="en-US"/>
            <a:t>This results in a path of unfilled cells from the start to the end.</a:t>
          </a:r>
        </a:p>
      </dgm:t>
    </dgm:pt>
    <dgm:pt modelId="{6CB77791-65D2-4A62-A4B6-FCC35664E897}" type="parTrans" cxnId="{3CFA08F7-DDC8-4883-9E60-3B33C56AAD6C}">
      <dgm:prSet/>
      <dgm:spPr/>
      <dgm:t>
        <a:bodyPr/>
        <a:lstStyle/>
        <a:p>
          <a:endParaRPr lang="en-US"/>
        </a:p>
      </dgm:t>
    </dgm:pt>
    <dgm:pt modelId="{6DD656DB-C7AB-419A-AC8E-9C90C0860CB9}" type="sibTrans" cxnId="{3CFA08F7-DDC8-4883-9E60-3B33C56AAD6C}">
      <dgm:prSet/>
      <dgm:spPr/>
      <dgm:t>
        <a:bodyPr/>
        <a:lstStyle/>
        <a:p>
          <a:endParaRPr lang="en-US"/>
        </a:p>
      </dgm:t>
    </dgm:pt>
    <dgm:pt modelId="{D81571A2-AF32-4B22-AF80-2B419D196C2E}" type="pres">
      <dgm:prSet presAssocID="{9297233F-BB4D-4E77-8FEC-8EEDD3B0EDD1}" presName="linear" presStyleCnt="0">
        <dgm:presLayoutVars>
          <dgm:animLvl val="lvl"/>
          <dgm:resizeHandles val="exact"/>
        </dgm:presLayoutVars>
      </dgm:prSet>
      <dgm:spPr/>
    </dgm:pt>
    <dgm:pt modelId="{B5EF938B-C85F-4C9A-8511-622BB9B778A2}" type="pres">
      <dgm:prSet presAssocID="{0B7F6983-ECA0-44EA-A523-78B138256A2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D093659-A5E2-4B48-8DD3-29F7CA5A5ED3}" type="pres">
      <dgm:prSet presAssocID="{093CCCE9-5FAC-4B9C-B413-E7F577997A9F}" presName="spacer" presStyleCnt="0"/>
      <dgm:spPr/>
    </dgm:pt>
    <dgm:pt modelId="{D56139C6-C6D8-4C82-8D6A-5D4D22F4AFAC}" type="pres">
      <dgm:prSet presAssocID="{204E0495-6F71-43B4-B149-100371A6881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BF03FDC-EA7F-460A-8A88-D24B105CD43F}" type="pres">
      <dgm:prSet presAssocID="{7A189344-13F0-4583-B55B-BE7B0CE8BC73}" presName="spacer" presStyleCnt="0"/>
      <dgm:spPr/>
    </dgm:pt>
    <dgm:pt modelId="{962501B9-52F5-40AA-AD29-F749E3947B34}" type="pres">
      <dgm:prSet presAssocID="{1A012F1B-3775-4662-A51B-1309D33C214B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2BBCDAF-1D4A-4D32-AEA0-C24E47A2B24D}" type="pres">
      <dgm:prSet presAssocID="{57311DE4-4FA3-4FF3-98A7-CAB76EBA1F13}" presName="spacer" presStyleCnt="0"/>
      <dgm:spPr/>
    </dgm:pt>
    <dgm:pt modelId="{39ABA058-9A6E-466D-BE4A-405862ABFCC3}" type="pres">
      <dgm:prSet presAssocID="{901485EC-B03D-4DE7-8539-778C1BECED6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8E1D009-BBD6-4266-8991-9C85F3255F6D}" type="presOf" srcId="{1A012F1B-3775-4662-A51B-1309D33C214B}" destId="{962501B9-52F5-40AA-AD29-F749E3947B34}" srcOrd="0" destOrd="0" presId="urn:microsoft.com/office/officeart/2005/8/layout/vList2"/>
    <dgm:cxn modelId="{C6F8220B-665D-4437-8868-1571A95093FE}" srcId="{9297233F-BB4D-4E77-8FEC-8EEDD3B0EDD1}" destId="{204E0495-6F71-43B4-B149-100371A68810}" srcOrd="1" destOrd="0" parTransId="{892858E0-DA0D-4726-AF53-FCAAD1245024}" sibTransId="{7A189344-13F0-4583-B55B-BE7B0CE8BC73}"/>
    <dgm:cxn modelId="{8541AF35-F6DD-4279-BF88-D4A45C46A910}" type="presOf" srcId="{204E0495-6F71-43B4-B149-100371A68810}" destId="{D56139C6-C6D8-4C82-8D6A-5D4D22F4AFAC}" srcOrd="0" destOrd="0" presId="urn:microsoft.com/office/officeart/2005/8/layout/vList2"/>
    <dgm:cxn modelId="{C15EF781-A5FC-446B-9188-31D346F0E9E6}" type="presOf" srcId="{901485EC-B03D-4DE7-8539-778C1BECED68}" destId="{39ABA058-9A6E-466D-BE4A-405862ABFCC3}" srcOrd="0" destOrd="0" presId="urn:microsoft.com/office/officeart/2005/8/layout/vList2"/>
    <dgm:cxn modelId="{8B6F458A-C446-4729-892E-3CE4AF31A720}" type="presOf" srcId="{9297233F-BB4D-4E77-8FEC-8EEDD3B0EDD1}" destId="{D81571A2-AF32-4B22-AF80-2B419D196C2E}" srcOrd="0" destOrd="0" presId="urn:microsoft.com/office/officeart/2005/8/layout/vList2"/>
    <dgm:cxn modelId="{2052FEC6-3370-4D20-BF64-46C556CFD239}" type="presOf" srcId="{0B7F6983-ECA0-44EA-A523-78B138256A20}" destId="{B5EF938B-C85F-4C9A-8511-622BB9B778A2}" srcOrd="0" destOrd="0" presId="urn:microsoft.com/office/officeart/2005/8/layout/vList2"/>
    <dgm:cxn modelId="{37EE3AD8-7C3C-43B6-B384-FB71EE7EB0BD}" srcId="{9297233F-BB4D-4E77-8FEC-8EEDD3B0EDD1}" destId="{0B7F6983-ECA0-44EA-A523-78B138256A20}" srcOrd="0" destOrd="0" parTransId="{67B38871-753C-4688-B6EE-C520A06B8050}" sibTransId="{093CCCE9-5FAC-4B9C-B413-E7F577997A9F}"/>
    <dgm:cxn modelId="{CE26B7F4-E7E8-4275-BB30-BE7E1958BDA6}" srcId="{9297233F-BB4D-4E77-8FEC-8EEDD3B0EDD1}" destId="{1A012F1B-3775-4662-A51B-1309D33C214B}" srcOrd="2" destOrd="0" parTransId="{9A980FDB-4A46-43F7-81BA-AA7C36CD99BD}" sibTransId="{57311DE4-4FA3-4FF3-98A7-CAB76EBA1F13}"/>
    <dgm:cxn modelId="{3CFA08F7-DDC8-4883-9E60-3B33C56AAD6C}" srcId="{9297233F-BB4D-4E77-8FEC-8EEDD3B0EDD1}" destId="{901485EC-B03D-4DE7-8539-778C1BECED68}" srcOrd="3" destOrd="0" parTransId="{6CB77791-65D2-4A62-A4B6-FCC35664E897}" sibTransId="{6DD656DB-C7AB-419A-AC8E-9C90C0860CB9}"/>
    <dgm:cxn modelId="{A48F26B4-3A99-4AFD-9CDA-F5151E6F5FE6}" type="presParOf" srcId="{D81571A2-AF32-4B22-AF80-2B419D196C2E}" destId="{B5EF938B-C85F-4C9A-8511-622BB9B778A2}" srcOrd="0" destOrd="0" presId="urn:microsoft.com/office/officeart/2005/8/layout/vList2"/>
    <dgm:cxn modelId="{9E193A66-AAFA-4FF3-98C9-3B1DF97C9274}" type="presParOf" srcId="{D81571A2-AF32-4B22-AF80-2B419D196C2E}" destId="{3D093659-A5E2-4B48-8DD3-29F7CA5A5ED3}" srcOrd="1" destOrd="0" presId="urn:microsoft.com/office/officeart/2005/8/layout/vList2"/>
    <dgm:cxn modelId="{4609D84F-41AD-451C-8AD6-D50A9579AB8F}" type="presParOf" srcId="{D81571A2-AF32-4B22-AF80-2B419D196C2E}" destId="{D56139C6-C6D8-4C82-8D6A-5D4D22F4AFAC}" srcOrd="2" destOrd="0" presId="urn:microsoft.com/office/officeart/2005/8/layout/vList2"/>
    <dgm:cxn modelId="{A2FA05F1-74E7-4A05-ACD5-CC760EA9F99C}" type="presParOf" srcId="{D81571A2-AF32-4B22-AF80-2B419D196C2E}" destId="{EBF03FDC-EA7F-460A-8A88-D24B105CD43F}" srcOrd="3" destOrd="0" presId="urn:microsoft.com/office/officeart/2005/8/layout/vList2"/>
    <dgm:cxn modelId="{3EDFC87A-A4FF-47A0-9406-2C350EA69AE3}" type="presParOf" srcId="{D81571A2-AF32-4B22-AF80-2B419D196C2E}" destId="{962501B9-52F5-40AA-AD29-F749E3947B34}" srcOrd="4" destOrd="0" presId="urn:microsoft.com/office/officeart/2005/8/layout/vList2"/>
    <dgm:cxn modelId="{9078D904-1980-4DC7-89D2-03EAC36F5BE4}" type="presParOf" srcId="{D81571A2-AF32-4B22-AF80-2B419D196C2E}" destId="{12BBCDAF-1D4A-4D32-AEA0-C24E47A2B24D}" srcOrd="5" destOrd="0" presId="urn:microsoft.com/office/officeart/2005/8/layout/vList2"/>
    <dgm:cxn modelId="{6AAE46B9-AA1E-4E6A-9523-73E51F3C98DF}" type="presParOf" srcId="{D81571A2-AF32-4B22-AF80-2B419D196C2E}" destId="{39ABA058-9A6E-466D-BE4A-405862ABFCC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2D884E-7C48-43BF-8FCB-4BAEC68F3635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71CD9F5-D5BB-4CF3-84BD-906A9FC6AECB}">
      <dgm:prSet/>
      <dgm:spPr/>
      <dgm:t>
        <a:bodyPr/>
        <a:lstStyle/>
        <a:p>
          <a:r>
            <a:rPr lang="en-US"/>
            <a:t>The starting cell is filled with “water.”</a:t>
          </a:r>
        </a:p>
      </dgm:t>
    </dgm:pt>
    <dgm:pt modelId="{A4032E56-2CB5-4DC7-95F5-339BA76530F2}" type="parTrans" cxnId="{6C8B2578-8E06-456B-B3F2-600E1D57DEB0}">
      <dgm:prSet/>
      <dgm:spPr/>
      <dgm:t>
        <a:bodyPr/>
        <a:lstStyle/>
        <a:p>
          <a:endParaRPr lang="en-US"/>
        </a:p>
      </dgm:t>
    </dgm:pt>
    <dgm:pt modelId="{40DF3D74-F655-4BD5-9DF5-0070AB4C9ACF}" type="sibTrans" cxnId="{6C8B2578-8E06-456B-B3F2-600E1D57DEB0}">
      <dgm:prSet/>
      <dgm:spPr/>
      <dgm:t>
        <a:bodyPr/>
        <a:lstStyle/>
        <a:p>
          <a:endParaRPr lang="en-US"/>
        </a:p>
      </dgm:t>
    </dgm:pt>
    <dgm:pt modelId="{F9663129-60C1-4C69-AEE3-C0679C69A049}">
      <dgm:prSet/>
      <dgm:spPr/>
      <dgm:t>
        <a:bodyPr/>
        <a:lstStyle/>
        <a:p>
          <a:r>
            <a:rPr lang="en-US"/>
            <a:t>The cells filled with “water” fill all unfilled adjacent cells with “water,” and the cells record what cell they were filled by.</a:t>
          </a:r>
        </a:p>
      </dgm:t>
    </dgm:pt>
    <dgm:pt modelId="{A24128E6-3FF9-4342-81CE-A3E1822374A2}" type="parTrans" cxnId="{61726B0D-2CBF-43D7-A085-D79B62AF475D}">
      <dgm:prSet/>
      <dgm:spPr/>
      <dgm:t>
        <a:bodyPr/>
        <a:lstStyle/>
        <a:p>
          <a:endParaRPr lang="en-US"/>
        </a:p>
      </dgm:t>
    </dgm:pt>
    <dgm:pt modelId="{940CFDEB-2765-4D31-A383-D741644DF4BA}" type="sibTrans" cxnId="{61726B0D-2CBF-43D7-A085-D79B62AF475D}">
      <dgm:prSet/>
      <dgm:spPr/>
      <dgm:t>
        <a:bodyPr/>
        <a:lstStyle/>
        <a:p>
          <a:endParaRPr lang="en-US"/>
        </a:p>
      </dgm:t>
    </dgm:pt>
    <dgm:pt modelId="{DB7C71FE-735E-40FD-9877-00F36D6DB07A}">
      <dgm:prSet/>
      <dgm:spPr/>
      <dgm:t>
        <a:bodyPr/>
        <a:lstStyle/>
        <a:p>
          <a:r>
            <a:rPr lang="en-US"/>
            <a:t>This is repeated until either the maze is filled with “water,” or until the end is filled.</a:t>
          </a:r>
        </a:p>
      </dgm:t>
    </dgm:pt>
    <dgm:pt modelId="{5C721BF7-EA1D-4148-BB7F-08DC85F4BE83}" type="parTrans" cxnId="{C6469B00-3E1D-4D39-B1C9-9E052EF2E796}">
      <dgm:prSet/>
      <dgm:spPr/>
      <dgm:t>
        <a:bodyPr/>
        <a:lstStyle/>
        <a:p>
          <a:endParaRPr lang="en-US"/>
        </a:p>
      </dgm:t>
    </dgm:pt>
    <dgm:pt modelId="{BF151E24-017B-4D65-9C77-2C4FD54E4ABC}" type="sibTrans" cxnId="{C6469B00-3E1D-4D39-B1C9-9E052EF2E796}">
      <dgm:prSet/>
      <dgm:spPr/>
      <dgm:t>
        <a:bodyPr/>
        <a:lstStyle/>
        <a:p>
          <a:endParaRPr lang="en-US"/>
        </a:p>
      </dgm:t>
    </dgm:pt>
    <dgm:pt modelId="{884D021B-B2BC-48FA-A684-0DB4EF7B6595}">
      <dgm:prSet/>
      <dgm:spPr/>
      <dgm:t>
        <a:bodyPr/>
        <a:lstStyle/>
        <a:p>
          <a:r>
            <a:rPr lang="en-US" dirty="0"/>
            <a:t>The</a:t>
          </a:r>
          <a:r>
            <a:rPr lang="en-US" baseline="0" dirty="0"/>
            <a:t> path is then traced from the end back to the start by following which cell filled which from the end to the start.</a:t>
          </a:r>
          <a:endParaRPr lang="en-US" dirty="0"/>
        </a:p>
      </dgm:t>
    </dgm:pt>
    <dgm:pt modelId="{07F6F4C8-6B29-4D26-BECB-0DAB1BC85AC0}" type="parTrans" cxnId="{0A7E8165-325E-4CBC-A444-600DF8B65A50}">
      <dgm:prSet/>
      <dgm:spPr/>
      <dgm:t>
        <a:bodyPr/>
        <a:lstStyle/>
        <a:p>
          <a:endParaRPr lang="en-US"/>
        </a:p>
      </dgm:t>
    </dgm:pt>
    <dgm:pt modelId="{F56091EB-8286-4690-9A4E-BA1330DB6B36}" type="sibTrans" cxnId="{0A7E8165-325E-4CBC-A444-600DF8B65A50}">
      <dgm:prSet/>
      <dgm:spPr/>
      <dgm:t>
        <a:bodyPr/>
        <a:lstStyle/>
        <a:p>
          <a:endParaRPr lang="en-US"/>
        </a:p>
      </dgm:t>
    </dgm:pt>
    <dgm:pt modelId="{043FEC26-66FC-4D19-A07F-BC384BBD9EDF}" type="pres">
      <dgm:prSet presAssocID="{912D884E-7C48-43BF-8FCB-4BAEC68F3635}" presName="outerComposite" presStyleCnt="0">
        <dgm:presLayoutVars>
          <dgm:chMax val="5"/>
          <dgm:dir/>
          <dgm:resizeHandles val="exact"/>
        </dgm:presLayoutVars>
      </dgm:prSet>
      <dgm:spPr/>
    </dgm:pt>
    <dgm:pt modelId="{908960AF-7486-408D-9E18-E84B642D62AA}" type="pres">
      <dgm:prSet presAssocID="{912D884E-7C48-43BF-8FCB-4BAEC68F3635}" presName="dummyMaxCanvas" presStyleCnt="0">
        <dgm:presLayoutVars/>
      </dgm:prSet>
      <dgm:spPr/>
    </dgm:pt>
    <dgm:pt modelId="{BAFF3858-7D0A-4A24-B5DF-25082085D01D}" type="pres">
      <dgm:prSet presAssocID="{912D884E-7C48-43BF-8FCB-4BAEC68F3635}" presName="FourNodes_1" presStyleLbl="node1" presStyleIdx="0" presStyleCnt="4">
        <dgm:presLayoutVars>
          <dgm:bulletEnabled val="1"/>
        </dgm:presLayoutVars>
      </dgm:prSet>
      <dgm:spPr/>
    </dgm:pt>
    <dgm:pt modelId="{0AF050DC-FC2C-4DA1-B134-8803A9B6080A}" type="pres">
      <dgm:prSet presAssocID="{912D884E-7C48-43BF-8FCB-4BAEC68F3635}" presName="FourNodes_2" presStyleLbl="node1" presStyleIdx="1" presStyleCnt="4">
        <dgm:presLayoutVars>
          <dgm:bulletEnabled val="1"/>
        </dgm:presLayoutVars>
      </dgm:prSet>
      <dgm:spPr/>
    </dgm:pt>
    <dgm:pt modelId="{DBC376BB-DD5B-4758-BE2B-CD6A39F1F264}" type="pres">
      <dgm:prSet presAssocID="{912D884E-7C48-43BF-8FCB-4BAEC68F3635}" presName="FourNodes_3" presStyleLbl="node1" presStyleIdx="2" presStyleCnt="4">
        <dgm:presLayoutVars>
          <dgm:bulletEnabled val="1"/>
        </dgm:presLayoutVars>
      </dgm:prSet>
      <dgm:spPr/>
    </dgm:pt>
    <dgm:pt modelId="{56FAC66F-CC6D-4A69-9906-92067CB6954D}" type="pres">
      <dgm:prSet presAssocID="{912D884E-7C48-43BF-8FCB-4BAEC68F3635}" presName="FourNodes_4" presStyleLbl="node1" presStyleIdx="3" presStyleCnt="4">
        <dgm:presLayoutVars>
          <dgm:bulletEnabled val="1"/>
        </dgm:presLayoutVars>
      </dgm:prSet>
      <dgm:spPr/>
    </dgm:pt>
    <dgm:pt modelId="{E4A38488-0685-4438-A63C-B9A3F6897A0D}" type="pres">
      <dgm:prSet presAssocID="{912D884E-7C48-43BF-8FCB-4BAEC68F3635}" presName="FourConn_1-2" presStyleLbl="fgAccFollowNode1" presStyleIdx="0" presStyleCnt="3">
        <dgm:presLayoutVars>
          <dgm:bulletEnabled val="1"/>
        </dgm:presLayoutVars>
      </dgm:prSet>
      <dgm:spPr/>
    </dgm:pt>
    <dgm:pt modelId="{1C858CB6-F43C-42E0-AD05-503F9A2E0178}" type="pres">
      <dgm:prSet presAssocID="{912D884E-7C48-43BF-8FCB-4BAEC68F3635}" presName="FourConn_2-3" presStyleLbl="fgAccFollowNode1" presStyleIdx="1" presStyleCnt="3">
        <dgm:presLayoutVars>
          <dgm:bulletEnabled val="1"/>
        </dgm:presLayoutVars>
      </dgm:prSet>
      <dgm:spPr/>
    </dgm:pt>
    <dgm:pt modelId="{46A7B24A-7ADE-415E-BAC5-53D619061338}" type="pres">
      <dgm:prSet presAssocID="{912D884E-7C48-43BF-8FCB-4BAEC68F3635}" presName="FourConn_3-4" presStyleLbl="fgAccFollowNode1" presStyleIdx="2" presStyleCnt="3">
        <dgm:presLayoutVars>
          <dgm:bulletEnabled val="1"/>
        </dgm:presLayoutVars>
      </dgm:prSet>
      <dgm:spPr/>
    </dgm:pt>
    <dgm:pt modelId="{38E36644-3213-4B96-8DF2-61D9AB902486}" type="pres">
      <dgm:prSet presAssocID="{912D884E-7C48-43BF-8FCB-4BAEC68F3635}" presName="FourNodes_1_text" presStyleLbl="node1" presStyleIdx="3" presStyleCnt="4">
        <dgm:presLayoutVars>
          <dgm:bulletEnabled val="1"/>
        </dgm:presLayoutVars>
      </dgm:prSet>
      <dgm:spPr/>
    </dgm:pt>
    <dgm:pt modelId="{0B3292B9-8750-4B55-96C7-876D58A8AC57}" type="pres">
      <dgm:prSet presAssocID="{912D884E-7C48-43BF-8FCB-4BAEC68F3635}" presName="FourNodes_2_text" presStyleLbl="node1" presStyleIdx="3" presStyleCnt="4">
        <dgm:presLayoutVars>
          <dgm:bulletEnabled val="1"/>
        </dgm:presLayoutVars>
      </dgm:prSet>
      <dgm:spPr/>
    </dgm:pt>
    <dgm:pt modelId="{AFF2576D-B08E-436C-997D-66167033E393}" type="pres">
      <dgm:prSet presAssocID="{912D884E-7C48-43BF-8FCB-4BAEC68F3635}" presName="FourNodes_3_text" presStyleLbl="node1" presStyleIdx="3" presStyleCnt="4">
        <dgm:presLayoutVars>
          <dgm:bulletEnabled val="1"/>
        </dgm:presLayoutVars>
      </dgm:prSet>
      <dgm:spPr/>
    </dgm:pt>
    <dgm:pt modelId="{57B6142B-10C0-43F8-9E50-5345FF7D7258}" type="pres">
      <dgm:prSet presAssocID="{912D884E-7C48-43BF-8FCB-4BAEC68F363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C6469B00-3E1D-4D39-B1C9-9E052EF2E796}" srcId="{912D884E-7C48-43BF-8FCB-4BAEC68F3635}" destId="{DB7C71FE-735E-40FD-9877-00F36D6DB07A}" srcOrd="2" destOrd="0" parTransId="{5C721BF7-EA1D-4148-BB7F-08DC85F4BE83}" sibTransId="{BF151E24-017B-4D65-9C77-2C4FD54E4ABC}"/>
    <dgm:cxn modelId="{61726B0D-2CBF-43D7-A085-D79B62AF475D}" srcId="{912D884E-7C48-43BF-8FCB-4BAEC68F3635}" destId="{F9663129-60C1-4C69-AEE3-C0679C69A049}" srcOrd="1" destOrd="0" parTransId="{A24128E6-3FF9-4342-81CE-A3E1822374A2}" sibTransId="{940CFDEB-2765-4D31-A383-D741644DF4BA}"/>
    <dgm:cxn modelId="{C1FE262D-9360-4B12-9E26-86F0B9D52AFB}" type="presOf" srcId="{884D021B-B2BC-48FA-A684-0DB4EF7B6595}" destId="{56FAC66F-CC6D-4A69-9906-92067CB6954D}" srcOrd="0" destOrd="0" presId="urn:microsoft.com/office/officeart/2005/8/layout/vProcess5"/>
    <dgm:cxn modelId="{F6BE262F-EAA1-4D52-B6B3-FCA0764A27C2}" type="presOf" srcId="{884D021B-B2BC-48FA-A684-0DB4EF7B6595}" destId="{57B6142B-10C0-43F8-9E50-5345FF7D7258}" srcOrd="1" destOrd="0" presId="urn:microsoft.com/office/officeart/2005/8/layout/vProcess5"/>
    <dgm:cxn modelId="{53166E5D-E57E-4ADB-AACE-A274FA648E14}" type="presOf" srcId="{F9663129-60C1-4C69-AEE3-C0679C69A049}" destId="{0B3292B9-8750-4B55-96C7-876D58A8AC57}" srcOrd="1" destOrd="0" presId="urn:microsoft.com/office/officeart/2005/8/layout/vProcess5"/>
    <dgm:cxn modelId="{0A7E8165-325E-4CBC-A444-600DF8B65A50}" srcId="{912D884E-7C48-43BF-8FCB-4BAEC68F3635}" destId="{884D021B-B2BC-48FA-A684-0DB4EF7B6595}" srcOrd="3" destOrd="0" parTransId="{07F6F4C8-6B29-4D26-BECB-0DAB1BC85AC0}" sibTransId="{F56091EB-8286-4690-9A4E-BA1330DB6B36}"/>
    <dgm:cxn modelId="{F2BC4148-F5C4-4B67-A421-B43C0CCC6E4F}" type="presOf" srcId="{BF151E24-017B-4D65-9C77-2C4FD54E4ABC}" destId="{46A7B24A-7ADE-415E-BAC5-53D619061338}" srcOrd="0" destOrd="0" presId="urn:microsoft.com/office/officeart/2005/8/layout/vProcess5"/>
    <dgm:cxn modelId="{01E81B6B-B2B6-4B63-A707-DD47FA2B3584}" type="presOf" srcId="{40DF3D74-F655-4BD5-9DF5-0070AB4C9ACF}" destId="{E4A38488-0685-4438-A63C-B9A3F6897A0D}" srcOrd="0" destOrd="0" presId="urn:microsoft.com/office/officeart/2005/8/layout/vProcess5"/>
    <dgm:cxn modelId="{EEA4C773-FDE9-4C11-89D5-3B2229645ABC}" type="presOf" srcId="{DB7C71FE-735E-40FD-9877-00F36D6DB07A}" destId="{AFF2576D-B08E-436C-997D-66167033E393}" srcOrd="1" destOrd="0" presId="urn:microsoft.com/office/officeart/2005/8/layout/vProcess5"/>
    <dgm:cxn modelId="{6C8B2578-8E06-456B-B3F2-600E1D57DEB0}" srcId="{912D884E-7C48-43BF-8FCB-4BAEC68F3635}" destId="{871CD9F5-D5BB-4CF3-84BD-906A9FC6AECB}" srcOrd="0" destOrd="0" parTransId="{A4032E56-2CB5-4DC7-95F5-339BA76530F2}" sibTransId="{40DF3D74-F655-4BD5-9DF5-0070AB4C9ACF}"/>
    <dgm:cxn modelId="{A9C109A0-75D3-495A-8791-030D926B55C4}" type="presOf" srcId="{871CD9F5-D5BB-4CF3-84BD-906A9FC6AECB}" destId="{BAFF3858-7D0A-4A24-B5DF-25082085D01D}" srcOrd="0" destOrd="0" presId="urn:microsoft.com/office/officeart/2005/8/layout/vProcess5"/>
    <dgm:cxn modelId="{F17B5BB9-491A-44FE-9B1E-574EF4A3F2E5}" type="presOf" srcId="{912D884E-7C48-43BF-8FCB-4BAEC68F3635}" destId="{043FEC26-66FC-4D19-A07F-BC384BBD9EDF}" srcOrd="0" destOrd="0" presId="urn:microsoft.com/office/officeart/2005/8/layout/vProcess5"/>
    <dgm:cxn modelId="{4DAA3ECC-DA5E-4BC5-9595-9D42E547CA6C}" type="presOf" srcId="{DB7C71FE-735E-40FD-9877-00F36D6DB07A}" destId="{DBC376BB-DD5B-4758-BE2B-CD6A39F1F264}" srcOrd="0" destOrd="0" presId="urn:microsoft.com/office/officeart/2005/8/layout/vProcess5"/>
    <dgm:cxn modelId="{CDBB5ED1-C1EC-4772-8058-76F892A432A7}" type="presOf" srcId="{940CFDEB-2765-4D31-A383-D741644DF4BA}" destId="{1C858CB6-F43C-42E0-AD05-503F9A2E0178}" srcOrd="0" destOrd="0" presId="urn:microsoft.com/office/officeart/2005/8/layout/vProcess5"/>
    <dgm:cxn modelId="{71107AE4-24F7-4ACE-A68A-EA34FD84258E}" type="presOf" srcId="{F9663129-60C1-4C69-AEE3-C0679C69A049}" destId="{0AF050DC-FC2C-4DA1-B134-8803A9B6080A}" srcOrd="0" destOrd="0" presId="urn:microsoft.com/office/officeart/2005/8/layout/vProcess5"/>
    <dgm:cxn modelId="{DFA157E5-0FB9-4670-A63B-5788611FDF43}" type="presOf" srcId="{871CD9F5-D5BB-4CF3-84BD-906A9FC6AECB}" destId="{38E36644-3213-4B96-8DF2-61D9AB902486}" srcOrd="1" destOrd="0" presId="urn:microsoft.com/office/officeart/2005/8/layout/vProcess5"/>
    <dgm:cxn modelId="{907BA33D-A293-4C17-8D31-0EA39C77DCB2}" type="presParOf" srcId="{043FEC26-66FC-4D19-A07F-BC384BBD9EDF}" destId="{908960AF-7486-408D-9E18-E84B642D62AA}" srcOrd="0" destOrd="0" presId="urn:microsoft.com/office/officeart/2005/8/layout/vProcess5"/>
    <dgm:cxn modelId="{34EC8E80-EFC1-493E-8BD5-969A8148BACE}" type="presParOf" srcId="{043FEC26-66FC-4D19-A07F-BC384BBD9EDF}" destId="{BAFF3858-7D0A-4A24-B5DF-25082085D01D}" srcOrd="1" destOrd="0" presId="urn:microsoft.com/office/officeart/2005/8/layout/vProcess5"/>
    <dgm:cxn modelId="{B54EAC96-EF7C-4AA4-BBE8-86BC6A7B5655}" type="presParOf" srcId="{043FEC26-66FC-4D19-A07F-BC384BBD9EDF}" destId="{0AF050DC-FC2C-4DA1-B134-8803A9B6080A}" srcOrd="2" destOrd="0" presId="urn:microsoft.com/office/officeart/2005/8/layout/vProcess5"/>
    <dgm:cxn modelId="{171F13D4-030E-4648-854B-B0A7BB4FC8A1}" type="presParOf" srcId="{043FEC26-66FC-4D19-A07F-BC384BBD9EDF}" destId="{DBC376BB-DD5B-4758-BE2B-CD6A39F1F264}" srcOrd="3" destOrd="0" presId="urn:microsoft.com/office/officeart/2005/8/layout/vProcess5"/>
    <dgm:cxn modelId="{83830E20-AE27-4DD4-837D-2B9728A9FFB8}" type="presParOf" srcId="{043FEC26-66FC-4D19-A07F-BC384BBD9EDF}" destId="{56FAC66F-CC6D-4A69-9906-92067CB6954D}" srcOrd="4" destOrd="0" presId="urn:microsoft.com/office/officeart/2005/8/layout/vProcess5"/>
    <dgm:cxn modelId="{9B3F7AD5-78D3-4FD2-82A0-6B4CE83A3A69}" type="presParOf" srcId="{043FEC26-66FC-4D19-A07F-BC384BBD9EDF}" destId="{E4A38488-0685-4438-A63C-B9A3F6897A0D}" srcOrd="5" destOrd="0" presId="urn:microsoft.com/office/officeart/2005/8/layout/vProcess5"/>
    <dgm:cxn modelId="{60042B20-D10B-4B39-920B-B5FE729D3A14}" type="presParOf" srcId="{043FEC26-66FC-4D19-A07F-BC384BBD9EDF}" destId="{1C858CB6-F43C-42E0-AD05-503F9A2E0178}" srcOrd="6" destOrd="0" presId="urn:microsoft.com/office/officeart/2005/8/layout/vProcess5"/>
    <dgm:cxn modelId="{18FA8D59-1FCE-4213-8529-BC399DC96403}" type="presParOf" srcId="{043FEC26-66FC-4D19-A07F-BC384BBD9EDF}" destId="{46A7B24A-7ADE-415E-BAC5-53D619061338}" srcOrd="7" destOrd="0" presId="urn:microsoft.com/office/officeart/2005/8/layout/vProcess5"/>
    <dgm:cxn modelId="{A76EA2AF-949D-4BCD-B1E6-8A52EEF31A31}" type="presParOf" srcId="{043FEC26-66FC-4D19-A07F-BC384BBD9EDF}" destId="{38E36644-3213-4B96-8DF2-61D9AB902486}" srcOrd="8" destOrd="0" presId="urn:microsoft.com/office/officeart/2005/8/layout/vProcess5"/>
    <dgm:cxn modelId="{AE6B4133-FAD7-41CB-93AD-88AB9CD2C030}" type="presParOf" srcId="{043FEC26-66FC-4D19-A07F-BC384BBD9EDF}" destId="{0B3292B9-8750-4B55-96C7-876D58A8AC57}" srcOrd="9" destOrd="0" presId="urn:microsoft.com/office/officeart/2005/8/layout/vProcess5"/>
    <dgm:cxn modelId="{2C35716F-123C-437D-A745-210F47E9BFD2}" type="presParOf" srcId="{043FEC26-66FC-4D19-A07F-BC384BBD9EDF}" destId="{AFF2576D-B08E-436C-997D-66167033E393}" srcOrd="10" destOrd="0" presId="urn:microsoft.com/office/officeart/2005/8/layout/vProcess5"/>
    <dgm:cxn modelId="{11E3DC5D-8632-4216-9E0E-61D36CDC9BD1}" type="presParOf" srcId="{043FEC26-66FC-4D19-A07F-BC384BBD9EDF}" destId="{57B6142B-10C0-43F8-9E50-5345FF7D7258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D733AD-1D69-439C-9542-DD235ABA0752}">
      <dsp:nvSpPr>
        <dsp:cNvPr id="0" name=""/>
        <dsp:cNvSpPr/>
      </dsp:nvSpPr>
      <dsp:spPr>
        <a:xfrm>
          <a:off x="1322130" y="1204"/>
          <a:ext cx="2510275" cy="150616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This algorithm starts like the Recursive Backtracker.</a:t>
          </a:r>
        </a:p>
      </dsp:txBody>
      <dsp:txXfrm>
        <a:off x="1322130" y="1204"/>
        <a:ext cx="2510275" cy="1506165"/>
      </dsp:txXfrm>
    </dsp:sp>
    <dsp:sp modelId="{A5DCF246-7661-4CE5-9326-C964AC557BA4}">
      <dsp:nvSpPr>
        <dsp:cNvPr id="0" name=""/>
        <dsp:cNvSpPr/>
      </dsp:nvSpPr>
      <dsp:spPr>
        <a:xfrm>
          <a:off x="4083434" y="1204"/>
          <a:ext cx="2510275" cy="15061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It explores a randomly picked cell adjacent to the starting cell and sets the new cell as the current cell.</a:t>
          </a:r>
        </a:p>
      </dsp:txBody>
      <dsp:txXfrm>
        <a:off x="4083434" y="1204"/>
        <a:ext cx="2510275" cy="1506165"/>
      </dsp:txXfrm>
    </dsp:sp>
    <dsp:sp modelId="{16B6145F-9E5C-497C-A300-DFC7B005A1BB}">
      <dsp:nvSpPr>
        <dsp:cNvPr id="0" name=""/>
        <dsp:cNvSpPr/>
      </dsp:nvSpPr>
      <dsp:spPr>
        <a:xfrm>
          <a:off x="6844737" y="1204"/>
          <a:ext cx="2510275" cy="150616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It then randomly picks a cell adjacent to the current cell, explores the new cell, sets the new cell as the current cell, and repeats this process until it dead ends into itself.</a:t>
          </a:r>
        </a:p>
      </dsp:txBody>
      <dsp:txXfrm>
        <a:off x="6844737" y="1204"/>
        <a:ext cx="2510275" cy="1506165"/>
      </dsp:txXfrm>
    </dsp:sp>
    <dsp:sp modelId="{3690E822-85F6-4780-AFFF-9CBAA9661C2D}">
      <dsp:nvSpPr>
        <dsp:cNvPr id="0" name=""/>
        <dsp:cNvSpPr/>
      </dsp:nvSpPr>
      <dsp:spPr>
        <a:xfrm>
          <a:off x="1322130" y="1758397"/>
          <a:ext cx="2510275" cy="150616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When this happens, the program “Hunts” through the maze, looking for an explored cell adjacent to an unexplored cell.</a:t>
          </a:r>
        </a:p>
      </dsp:txBody>
      <dsp:txXfrm>
        <a:off x="1322130" y="1758397"/>
        <a:ext cx="2510275" cy="1506165"/>
      </dsp:txXfrm>
    </dsp:sp>
    <dsp:sp modelId="{D8D154F2-53EA-4E5D-B2D4-08851E104A04}">
      <dsp:nvSpPr>
        <dsp:cNvPr id="0" name=""/>
        <dsp:cNvSpPr/>
      </dsp:nvSpPr>
      <dsp:spPr>
        <a:xfrm>
          <a:off x="4083434" y="1758397"/>
          <a:ext cx="2510275" cy="150616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If it finds an acceptable cell, it sets this as the new current cell and repeats the process.</a:t>
          </a:r>
        </a:p>
      </dsp:txBody>
      <dsp:txXfrm>
        <a:off x="4083434" y="1758397"/>
        <a:ext cx="2510275" cy="1506165"/>
      </dsp:txXfrm>
    </dsp:sp>
    <dsp:sp modelId="{144BE84E-EBE1-4A12-A7D8-8622DB80406E}">
      <dsp:nvSpPr>
        <dsp:cNvPr id="0" name=""/>
        <dsp:cNvSpPr/>
      </dsp:nvSpPr>
      <dsp:spPr>
        <a:xfrm>
          <a:off x="6844737" y="1758397"/>
          <a:ext cx="2510275" cy="150616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If it scans the entire maze and does not find an acceptable cell, that means that the maze has been created and the program ends.</a:t>
          </a:r>
        </a:p>
      </dsp:txBody>
      <dsp:txXfrm>
        <a:off x="6844737" y="1758397"/>
        <a:ext cx="2510275" cy="15061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B14EEC-93D1-44D2-8FB4-81542E0EDC36}">
      <dsp:nvSpPr>
        <dsp:cNvPr id="0" name=""/>
        <dsp:cNvSpPr/>
      </dsp:nvSpPr>
      <dsp:spPr>
        <a:xfrm>
          <a:off x="0" y="68393"/>
          <a:ext cx="5609230" cy="879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 starting cell is added to a list and is set as the current cell. An unexplored neighbor of the current cell is randomly chosen, explored, and added to the list.</a:t>
          </a:r>
        </a:p>
      </dsp:txBody>
      <dsp:txXfrm>
        <a:off x="42950" y="111343"/>
        <a:ext cx="5523330" cy="793940"/>
      </dsp:txXfrm>
    </dsp:sp>
    <dsp:sp modelId="{3DB2036F-8246-4137-AA20-8BC47FFD4B85}">
      <dsp:nvSpPr>
        <dsp:cNvPr id="0" name=""/>
        <dsp:cNvSpPr/>
      </dsp:nvSpPr>
      <dsp:spPr>
        <a:xfrm>
          <a:off x="0" y="994313"/>
          <a:ext cx="5609230" cy="879840"/>
        </a:xfrm>
        <a:prstGeom prst="roundRect">
          <a:avLst/>
        </a:prstGeom>
        <a:solidFill>
          <a:schemeClr val="accent2">
            <a:hueOff val="-4552650"/>
            <a:satOff val="733"/>
            <a:lumOff val="20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 cell is then chosen from the list and is set as the current cell.</a:t>
          </a:r>
        </a:p>
      </dsp:txBody>
      <dsp:txXfrm>
        <a:off x="42950" y="1037263"/>
        <a:ext cx="5523330" cy="793940"/>
      </dsp:txXfrm>
    </dsp:sp>
    <dsp:sp modelId="{7177487D-84BE-4EDA-B926-0591905E6DC4}">
      <dsp:nvSpPr>
        <dsp:cNvPr id="0" name=""/>
        <dsp:cNvSpPr/>
      </dsp:nvSpPr>
      <dsp:spPr>
        <a:xfrm>
          <a:off x="0" y="1920234"/>
          <a:ext cx="5609230" cy="879840"/>
        </a:xfrm>
        <a:prstGeom prst="roundRect">
          <a:avLst/>
        </a:prstGeom>
        <a:solidFill>
          <a:schemeClr val="accent2">
            <a:hueOff val="-9105300"/>
            <a:satOff val="1465"/>
            <a:lumOff val="402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If the current cell has no unexplored neighbors,  it is removed from the list.</a:t>
          </a:r>
        </a:p>
      </dsp:txBody>
      <dsp:txXfrm>
        <a:off x="42950" y="1963184"/>
        <a:ext cx="5523330" cy="793940"/>
      </dsp:txXfrm>
    </dsp:sp>
    <dsp:sp modelId="{E95520D7-0D4D-4354-A577-8B1F881751DA}">
      <dsp:nvSpPr>
        <dsp:cNvPr id="0" name=""/>
        <dsp:cNvSpPr/>
      </dsp:nvSpPr>
      <dsp:spPr>
        <a:xfrm>
          <a:off x="0" y="2846154"/>
          <a:ext cx="5609230" cy="879840"/>
        </a:xfrm>
        <a:prstGeom prst="roundRect">
          <a:avLst/>
        </a:prstGeom>
        <a:solidFill>
          <a:schemeClr val="accent2">
            <a:hueOff val="-13657950"/>
            <a:satOff val="2198"/>
            <a:lumOff val="60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If it has any unexplored neighbors, one of them is randomly chosen, explored, and is added to the list.</a:t>
          </a:r>
        </a:p>
      </dsp:txBody>
      <dsp:txXfrm>
        <a:off x="42950" y="2889104"/>
        <a:ext cx="5523330" cy="793940"/>
      </dsp:txXfrm>
    </dsp:sp>
    <dsp:sp modelId="{2E71B184-6795-4FA1-AB5D-9AB405E9B95F}">
      <dsp:nvSpPr>
        <dsp:cNvPr id="0" name=""/>
        <dsp:cNvSpPr/>
      </dsp:nvSpPr>
      <dsp:spPr>
        <a:xfrm>
          <a:off x="0" y="3772074"/>
          <a:ext cx="5609230" cy="879840"/>
        </a:xfrm>
        <a:prstGeom prst="roundRect">
          <a:avLst/>
        </a:prstGeom>
        <a:solidFill>
          <a:schemeClr val="accent2">
            <a:hueOff val="-18210601"/>
            <a:satOff val="2931"/>
            <a:lumOff val="804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This is repeated until there is nothing left in the list.</a:t>
          </a:r>
        </a:p>
      </dsp:txBody>
      <dsp:txXfrm>
        <a:off x="42950" y="3815024"/>
        <a:ext cx="5523330" cy="7939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EF938B-C85F-4C9A-8511-622BB9B778A2}">
      <dsp:nvSpPr>
        <dsp:cNvPr id="0" name=""/>
        <dsp:cNvSpPr/>
      </dsp:nvSpPr>
      <dsp:spPr>
        <a:xfrm>
          <a:off x="0" y="95249"/>
          <a:ext cx="5704764" cy="1099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The algorithm systematically scans through the array looking for any cell that has only one non filled neighbor (aka dead end).</a:t>
          </a:r>
        </a:p>
      </dsp:txBody>
      <dsp:txXfrm>
        <a:off x="53688" y="148937"/>
        <a:ext cx="5597388" cy="992424"/>
      </dsp:txXfrm>
    </dsp:sp>
    <dsp:sp modelId="{D56139C6-C6D8-4C82-8D6A-5D4D22F4AFAC}">
      <dsp:nvSpPr>
        <dsp:cNvPr id="0" name=""/>
        <dsp:cNvSpPr/>
      </dsp:nvSpPr>
      <dsp:spPr>
        <a:xfrm>
          <a:off x="0" y="1252649"/>
          <a:ext cx="5704764" cy="1099800"/>
        </a:xfrm>
        <a:prstGeom prst="roundRect">
          <a:avLst/>
        </a:prstGeom>
        <a:solidFill>
          <a:schemeClr val="accent5">
            <a:hueOff val="2712364"/>
            <a:satOff val="18399"/>
            <a:lumOff val="-2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It fills the discovered dead end unless it is the start or the end.</a:t>
          </a:r>
        </a:p>
      </dsp:txBody>
      <dsp:txXfrm>
        <a:off x="53688" y="1306337"/>
        <a:ext cx="5597388" cy="992424"/>
      </dsp:txXfrm>
    </dsp:sp>
    <dsp:sp modelId="{962501B9-52F5-40AA-AD29-F749E3947B34}">
      <dsp:nvSpPr>
        <dsp:cNvPr id="0" name=""/>
        <dsp:cNvSpPr/>
      </dsp:nvSpPr>
      <dsp:spPr>
        <a:xfrm>
          <a:off x="0" y="2410049"/>
          <a:ext cx="5704764" cy="1099800"/>
        </a:xfrm>
        <a:prstGeom prst="roundRect">
          <a:avLst/>
        </a:prstGeom>
        <a:solidFill>
          <a:schemeClr val="accent5">
            <a:hueOff val="5424727"/>
            <a:satOff val="36798"/>
            <a:lumOff val="-5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It repeats these steps until there are no more dead ends left.</a:t>
          </a:r>
        </a:p>
      </dsp:txBody>
      <dsp:txXfrm>
        <a:off x="53688" y="2463737"/>
        <a:ext cx="5597388" cy="992424"/>
      </dsp:txXfrm>
    </dsp:sp>
    <dsp:sp modelId="{39ABA058-9A6E-466D-BE4A-405862ABFCC3}">
      <dsp:nvSpPr>
        <dsp:cNvPr id="0" name=""/>
        <dsp:cNvSpPr/>
      </dsp:nvSpPr>
      <dsp:spPr>
        <a:xfrm>
          <a:off x="0" y="3567450"/>
          <a:ext cx="5704764" cy="1099800"/>
        </a:xfrm>
        <a:prstGeom prst="roundRect">
          <a:avLst/>
        </a:prstGeom>
        <a:solidFill>
          <a:schemeClr val="accent5">
            <a:hueOff val="8137091"/>
            <a:satOff val="55197"/>
            <a:lumOff val="-7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This results in a path of unfilled cells from the start to the end.</a:t>
          </a:r>
        </a:p>
      </dsp:txBody>
      <dsp:txXfrm>
        <a:off x="53688" y="3621138"/>
        <a:ext cx="5597388" cy="9924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FF3858-7D0A-4A24-B5DF-25082085D01D}">
      <dsp:nvSpPr>
        <dsp:cNvPr id="0" name=""/>
        <dsp:cNvSpPr/>
      </dsp:nvSpPr>
      <dsp:spPr>
        <a:xfrm>
          <a:off x="0" y="0"/>
          <a:ext cx="4905789" cy="11076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The starting cell is filled with “water.”</a:t>
          </a:r>
        </a:p>
      </dsp:txBody>
      <dsp:txXfrm>
        <a:off x="32443" y="32443"/>
        <a:ext cx="3616903" cy="1042806"/>
      </dsp:txXfrm>
    </dsp:sp>
    <dsp:sp modelId="{0AF050DC-FC2C-4DA1-B134-8803A9B6080A}">
      <dsp:nvSpPr>
        <dsp:cNvPr id="0" name=""/>
        <dsp:cNvSpPr/>
      </dsp:nvSpPr>
      <dsp:spPr>
        <a:xfrm>
          <a:off x="410859" y="1309091"/>
          <a:ext cx="4905789" cy="110769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The cells filled with “water” fill all unfilled adjacent cells with “water,” and the cells record what cell they were filled by.</a:t>
          </a:r>
        </a:p>
      </dsp:txBody>
      <dsp:txXfrm>
        <a:off x="443302" y="1341534"/>
        <a:ext cx="3710043" cy="1042806"/>
      </dsp:txXfrm>
    </dsp:sp>
    <dsp:sp modelId="{DBC376BB-DD5B-4758-BE2B-CD6A39F1F264}">
      <dsp:nvSpPr>
        <dsp:cNvPr id="0" name=""/>
        <dsp:cNvSpPr/>
      </dsp:nvSpPr>
      <dsp:spPr>
        <a:xfrm>
          <a:off x="815587" y="2618182"/>
          <a:ext cx="4905789" cy="110769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This is repeated until either the maze is filled with “water,” or until the end is filled.</a:t>
          </a:r>
        </a:p>
      </dsp:txBody>
      <dsp:txXfrm>
        <a:off x="848030" y="2650625"/>
        <a:ext cx="3716175" cy="1042806"/>
      </dsp:txXfrm>
    </dsp:sp>
    <dsp:sp modelId="{56FAC66F-CC6D-4A69-9906-92067CB6954D}">
      <dsp:nvSpPr>
        <dsp:cNvPr id="0" name=""/>
        <dsp:cNvSpPr/>
      </dsp:nvSpPr>
      <dsp:spPr>
        <a:xfrm>
          <a:off x="1226447" y="3927273"/>
          <a:ext cx="4905789" cy="110769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The</a:t>
          </a:r>
          <a:r>
            <a:rPr lang="en-US" sz="1600" kern="1200" baseline="0" dirty="0"/>
            <a:t> path is then traced from the end back to the start by following which cell filled which from the end to the start.</a:t>
          </a:r>
          <a:endParaRPr lang="en-US" sz="1600" kern="1200" dirty="0"/>
        </a:p>
      </dsp:txBody>
      <dsp:txXfrm>
        <a:off x="1258890" y="3959716"/>
        <a:ext cx="3710043" cy="1042806"/>
      </dsp:txXfrm>
    </dsp:sp>
    <dsp:sp modelId="{E4A38488-0685-4438-A63C-B9A3F6897A0D}">
      <dsp:nvSpPr>
        <dsp:cNvPr id="0" name=""/>
        <dsp:cNvSpPr/>
      </dsp:nvSpPr>
      <dsp:spPr>
        <a:xfrm>
          <a:off x="4185789" y="848391"/>
          <a:ext cx="720000" cy="72000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4347789" y="848391"/>
        <a:ext cx="396000" cy="541800"/>
      </dsp:txXfrm>
    </dsp:sp>
    <dsp:sp modelId="{1C858CB6-F43C-42E0-AD05-503F9A2E0178}">
      <dsp:nvSpPr>
        <dsp:cNvPr id="0" name=""/>
        <dsp:cNvSpPr/>
      </dsp:nvSpPr>
      <dsp:spPr>
        <a:xfrm>
          <a:off x="4596649" y="2157482"/>
          <a:ext cx="720000" cy="72000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4758649" y="2157482"/>
        <a:ext cx="396000" cy="541800"/>
      </dsp:txXfrm>
    </dsp:sp>
    <dsp:sp modelId="{46A7B24A-7ADE-415E-BAC5-53D619061338}">
      <dsp:nvSpPr>
        <dsp:cNvPr id="0" name=""/>
        <dsp:cNvSpPr/>
      </dsp:nvSpPr>
      <dsp:spPr>
        <a:xfrm>
          <a:off x="5001376" y="3466574"/>
          <a:ext cx="720000" cy="720000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5163376" y="3466574"/>
        <a:ext cx="396000" cy="541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38EACF-DBD9-49D8-8E1E-66D4C7A781BC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64D04-D697-4988-9513-DDCC21778E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45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nice, I promise.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64D04-D697-4988-9513-DDCC21778E5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956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4/7/2022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641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329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006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090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54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4/7/2022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0982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4/7/2022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76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4/7/2022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37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4/7/2022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600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4/7/2022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685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4/7/2022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002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4/7/2022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884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75" r:id="rId6"/>
    <p:sldLayoutId id="2147483771" r:id="rId7"/>
    <p:sldLayoutId id="2147483772" r:id="rId8"/>
    <p:sldLayoutId id="2147483773" r:id="rId9"/>
    <p:sldLayoutId id="2147483774" r:id="rId10"/>
    <p:sldLayoutId id="214748377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_agYJSVb7og?feature=oembed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ulbkCamGdcs?feature=oembed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E6hLpuVfAEU?feature=oembed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6aEQufhtIh8?feature=oembed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VvVrwoBFptc?feature=oembed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PW_JMLPRW1Y?feature=oembed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FmdlxVefnpY?feature=oembed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xOoy-HydX-8?feature=oembed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CfN1SWaAzrc?feature=oembed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Y3H7M5A-DQo?feature=oembed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DQ-bcm9sjaUVhJ3mAJmWygHiuV5zggHo" TargetMode="External"/><Relationship Id="rId2" Type="http://schemas.openxmlformats.org/officeDocument/2006/relationships/hyperlink" Target="https://github.com/W-L-Smith-2022/Maze-Creation-and-Solution-Algorithm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_z4aos8tM2M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misbuck.org/mazes/" TargetMode="External"/><Relationship Id="rId2" Type="http://schemas.openxmlformats.org/officeDocument/2006/relationships/hyperlink" Target="https://www.astrolog.org/labyrnth/algrithm.ht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TfOBM3HMPzA?feature=oembe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3jqE4k3MN0Y?feature=oembe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Top view of a circular maze">
            <a:extLst>
              <a:ext uri="{FF2B5EF4-FFF2-40B4-BE49-F238E27FC236}">
                <a16:creationId xmlns:a16="http://schemas.microsoft.com/office/drawing/2014/main" id="{6278B358-435F-8B4B-0C54-9C5914B139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4398140-F067-40E9-892C-4DB04C70B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44600" y="-1244600"/>
            <a:ext cx="6858000" cy="93472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1DEACE-E104-4F6B-9BDB-55871F23F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43000"/>
            <a:ext cx="4572000" cy="29847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dirty="0">
                <a:solidFill>
                  <a:srgbClr val="FFFFFF"/>
                </a:solidFill>
              </a:rPr>
              <a:t>Mazes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7726E8A-324C-4684-96F2-AFDDFB2F1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58952" y="4291242"/>
            <a:ext cx="45720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F819D5-B87C-4234-B705-5E022DAACD5D}"/>
              </a:ext>
            </a:extLst>
          </p:cNvPr>
          <p:cNvSpPr txBox="1"/>
          <p:nvPr/>
        </p:nvSpPr>
        <p:spPr>
          <a:xfrm>
            <a:off x="758951" y="4362688"/>
            <a:ext cx="2906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Author: William Lawson Smith</a:t>
            </a:r>
          </a:p>
        </p:txBody>
      </p:sp>
    </p:spTree>
    <p:extLst>
      <p:ext uri="{BB962C8B-B14F-4D97-AF65-F5344CB8AC3E}">
        <p14:creationId xmlns:p14="http://schemas.microsoft.com/office/powerpoint/2010/main" val="1660221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923EF4D-F092-43D6-BC07-C4CA01499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5120" y="2840853"/>
            <a:ext cx="7604760" cy="26404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 dirty="0"/>
              <a:t>Growing Tree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1BB125-4A54-449E-85A1-9D64E6FA38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65118" y="1142999"/>
            <a:ext cx="7604761" cy="105438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 dirty="0"/>
              <a:t>Another Perfect Maze Creation Algorithm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3FB7FD-3883-4AFF-8349-2E3BBDA71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865120" y="2519131"/>
            <a:ext cx="9326880" cy="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6">
            <a:extLst>
              <a:ext uri="{FF2B5EF4-FFF2-40B4-BE49-F238E27FC236}">
                <a16:creationId xmlns:a16="http://schemas.microsoft.com/office/drawing/2014/main" id="{B3BE00DD-5F52-49B1-A83B-F2E555AC5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96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0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12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C209471F-E74D-4BD9-8E58-CD8C1BF6C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3" y="1063256"/>
            <a:ext cx="3382050" cy="4558954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How it Works</a:t>
            </a:r>
          </a:p>
        </p:txBody>
      </p:sp>
      <p:sp useBgFill="1">
        <p:nvSpPr>
          <p:cNvPr id="27" name="Freeform: Shape 14">
            <a:extLst>
              <a:ext uri="{FF2B5EF4-FFF2-40B4-BE49-F238E27FC236}">
                <a16:creationId xmlns:a16="http://schemas.microsoft.com/office/drawing/2014/main" id="{B96B26CA-9949-4D9C-A2F3-DB3CA283A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6956" y="0"/>
            <a:ext cx="7615044" cy="6858000"/>
          </a:xfrm>
          <a:custGeom>
            <a:avLst/>
            <a:gdLst>
              <a:gd name="connsiteX0" fmla="*/ 2017353 w 7615044"/>
              <a:gd name="connsiteY0" fmla="*/ 0 h 6858000"/>
              <a:gd name="connsiteX1" fmla="*/ 3903088 w 7615044"/>
              <a:gd name="connsiteY1" fmla="*/ 0 h 6858000"/>
              <a:gd name="connsiteX2" fmla="*/ 5215066 w 7615044"/>
              <a:gd name="connsiteY2" fmla="*/ 0 h 6858000"/>
              <a:gd name="connsiteX3" fmla="*/ 7615044 w 7615044"/>
              <a:gd name="connsiteY3" fmla="*/ 0 h 6858000"/>
              <a:gd name="connsiteX4" fmla="*/ 7615044 w 7615044"/>
              <a:gd name="connsiteY4" fmla="*/ 6858000 h 6858000"/>
              <a:gd name="connsiteX5" fmla="*/ 5215066 w 7615044"/>
              <a:gd name="connsiteY5" fmla="*/ 6858000 h 6858000"/>
              <a:gd name="connsiteX6" fmla="*/ 3903088 w 7615044"/>
              <a:gd name="connsiteY6" fmla="*/ 6858000 h 6858000"/>
              <a:gd name="connsiteX7" fmla="*/ 1292431 w 7615044"/>
              <a:gd name="connsiteY7" fmla="*/ 6858000 h 6858000"/>
              <a:gd name="connsiteX8" fmla="*/ 1012702 w 7615044"/>
              <a:gd name="connsiteY8" fmla="*/ 6549681 h 6858000"/>
              <a:gd name="connsiteX9" fmla="*/ 0 w 7615044"/>
              <a:gd name="connsiteY9" fmla="*/ 3723759 h 6858000"/>
              <a:gd name="connsiteX10" fmla="*/ 1955279 w 7615044"/>
              <a:gd name="connsiteY10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15044" h="6858000">
                <a:moveTo>
                  <a:pt x="2017353" y="0"/>
                </a:moveTo>
                <a:lnTo>
                  <a:pt x="3903088" y="0"/>
                </a:lnTo>
                <a:lnTo>
                  <a:pt x="5215066" y="0"/>
                </a:lnTo>
                <a:lnTo>
                  <a:pt x="7615044" y="0"/>
                </a:lnTo>
                <a:lnTo>
                  <a:pt x="7615044" y="6858000"/>
                </a:lnTo>
                <a:lnTo>
                  <a:pt x="5215066" y="6858000"/>
                </a:lnTo>
                <a:lnTo>
                  <a:pt x="3903088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D5A8D82E-9F6E-D05E-E2CC-EAFB41C82E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896810"/>
              </p:ext>
            </p:extLst>
          </p:nvPr>
        </p:nvGraphicFramePr>
        <p:xfrm>
          <a:off x="5820770" y="1063256"/>
          <a:ext cx="5609230" cy="47203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19428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9E28D-46A2-45E2-9384-440178146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176" y="758952"/>
            <a:ext cx="4837176" cy="4754880"/>
          </a:xfrm>
        </p:spPr>
        <p:txBody>
          <a:bodyPr/>
          <a:lstStyle/>
          <a:p>
            <a:r>
              <a:rPr lang="en-US" dirty="0"/>
              <a:t>How to Choose the Current Cell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EE6C6-56B3-4068-B932-F002C890D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648" y="758952"/>
            <a:ext cx="6245352" cy="478294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interesting part is how you choose what cell from the list is set to be the current cell.</a:t>
            </a:r>
          </a:p>
          <a:p>
            <a:r>
              <a:rPr lang="en-US" dirty="0"/>
              <a:t>If you choose the last (or most recent) cell on the list, the algorithm mimics (or effectively becomes) the Recursive Backtracker Algorithm.</a:t>
            </a:r>
          </a:p>
          <a:p>
            <a:r>
              <a:rPr lang="en-US" dirty="0"/>
              <a:t>If you randomly choose a cell from the list, the algorithm produces similar results to prim’s algorithm.</a:t>
            </a:r>
          </a:p>
          <a:p>
            <a:r>
              <a:rPr lang="en-US" dirty="0"/>
              <a:t>If you always choose the first cell on the list, the maze becomes very “blocky.”</a:t>
            </a:r>
          </a:p>
          <a:p>
            <a:r>
              <a:rPr lang="en-US" dirty="0"/>
              <a:t>You can combine various ways of selecting your current cell to get some interesting textures.</a:t>
            </a:r>
          </a:p>
          <a:p>
            <a:r>
              <a:rPr lang="en-US" dirty="0"/>
              <a:t>In the demonstrations in the next few slides, the first cell on the list was chosen 65% of the time and a randomly chosen cell from the list was chosen 35% of the time.</a:t>
            </a:r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62BB2D3E-B99B-4AE1-9668-2B03655374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40" y="3429000"/>
            <a:ext cx="4739211" cy="21128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D5C4A3-98DF-4E61-85BC-AD179C3B885B}"/>
              </a:ext>
            </a:extLst>
          </p:cNvPr>
          <p:cNvSpPr txBox="1"/>
          <p:nvPr/>
        </p:nvSpPr>
        <p:spPr>
          <a:xfrm>
            <a:off x="363138" y="5513832"/>
            <a:ext cx="47392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 maze made using the “blocky” selection method.</a:t>
            </a:r>
          </a:p>
        </p:txBody>
      </p:sp>
    </p:spTree>
    <p:extLst>
      <p:ext uri="{BB962C8B-B14F-4D97-AF65-F5344CB8AC3E}">
        <p14:creationId xmlns:p14="http://schemas.microsoft.com/office/powerpoint/2010/main" val="713693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line Media 5" title="Growing Tree Maze Creation Algorithm (Full Length)">
            <a:hlinkClick r:id="" action="ppaction://media"/>
            <a:extLst>
              <a:ext uri="{FF2B5EF4-FFF2-40B4-BE49-F238E27FC236}">
                <a16:creationId xmlns:a16="http://schemas.microsoft.com/office/drawing/2014/main" id="{9811BE8C-D936-450A-A81B-4386C97F28BB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451927" y="230910"/>
            <a:ext cx="7545000" cy="4263514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CB4305-CDAB-4305-8BAC-2A3E558C41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1752" y="4288537"/>
            <a:ext cx="3995929" cy="227685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= Explored</a:t>
            </a:r>
          </a:p>
          <a:p>
            <a:r>
              <a:rPr lang="en-US" dirty="0"/>
              <a:t>Gray = Unexplored</a:t>
            </a:r>
          </a:p>
          <a:p>
            <a:r>
              <a:rPr lang="en-US" dirty="0"/>
              <a:t>Black = Wall</a:t>
            </a:r>
          </a:p>
          <a:p>
            <a:r>
              <a:rPr lang="en-US" dirty="0"/>
              <a:t>Red  = Current Cell</a:t>
            </a:r>
          </a:p>
          <a:p>
            <a:r>
              <a:rPr lang="en-US" dirty="0"/>
              <a:t>Blue = Cell Being Added to List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229A2-1EDE-4E28-9630-4C94863EB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758952"/>
            <a:ext cx="3831336" cy="1810511"/>
          </a:xfrm>
        </p:spPr>
        <p:txBody>
          <a:bodyPr/>
          <a:lstStyle/>
          <a:p>
            <a:r>
              <a:rPr lang="en-US" dirty="0"/>
              <a:t>Full Length Demo</a:t>
            </a:r>
          </a:p>
        </p:txBody>
      </p:sp>
    </p:spTree>
    <p:extLst>
      <p:ext uri="{BB962C8B-B14F-4D97-AF65-F5344CB8AC3E}">
        <p14:creationId xmlns:p14="http://schemas.microsoft.com/office/powerpoint/2010/main" val="82486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title="Growing Tree Perfect Maze Creation Algorithm (Short Version)">
            <a:hlinkClick r:id="" action="ppaction://media"/>
            <a:extLst>
              <a:ext uri="{FF2B5EF4-FFF2-40B4-BE49-F238E27FC236}">
                <a16:creationId xmlns:a16="http://schemas.microsoft.com/office/drawing/2014/main" id="{BEE778BC-3EDE-4B10-B8C0-79178D5AF959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508290" y="112285"/>
            <a:ext cx="7576662" cy="428140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016FB-285F-419E-B291-601BCCA72E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9455" y="4393691"/>
            <a:ext cx="3831337" cy="224028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= Explored</a:t>
            </a:r>
          </a:p>
          <a:p>
            <a:r>
              <a:rPr lang="en-US" dirty="0"/>
              <a:t>Gray = Unexplored</a:t>
            </a:r>
          </a:p>
          <a:p>
            <a:r>
              <a:rPr lang="en-US" dirty="0"/>
              <a:t>Black = Wall</a:t>
            </a:r>
          </a:p>
          <a:p>
            <a:r>
              <a:rPr lang="en-US" dirty="0"/>
              <a:t>Red  = Current Cell</a:t>
            </a:r>
          </a:p>
          <a:p>
            <a:r>
              <a:rPr lang="en-US" dirty="0"/>
              <a:t>Blue = Cell Being Added to List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30B0A8-F9D4-4C16-98CD-9A1F246EC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758951"/>
            <a:ext cx="3831336" cy="1069849"/>
          </a:xfrm>
        </p:spPr>
        <p:txBody>
          <a:bodyPr/>
          <a:lstStyle/>
          <a:p>
            <a:r>
              <a:rPr lang="en-US" dirty="0"/>
              <a:t>Short Demo</a:t>
            </a:r>
          </a:p>
        </p:txBody>
      </p:sp>
    </p:spTree>
    <p:extLst>
      <p:ext uri="{BB962C8B-B14F-4D97-AF65-F5344CB8AC3E}">
        <p14:creationId xmlns:p14="http://schemas.microsoft.com/office/powerpoint/2010/main" val="414911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A3F5BC0-6452-4B4A-8499-49CE6D20D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744" y="691762"/>
            <a:ext cx="3541205" cy="170664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Example for Print</a:t>
            </a:r>
          </a:p>
        </p:txBody>
      </p:sp>
      <p:pic>
        <p:nvPicPr>
          <p:cNvPr id="7" name="Content Placeholder 6" descr="Qr code&#10;&#10;Description automatically generated">
            <a:extLst>
              <a:ext uri="{FF2B5EF4-FFF2-40B4-BE49-F238E27FC236}">
                <a16:creationId xmlns:a16="http://schemas.microsoft.com/office/drawing/2014/main" id="{C68E6668-98FC-416E-9FA1-C284E43990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717" y="1468582"/>
            <a:ext cx="6885938" cy="306998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1A0812C-8DCE-4CA2-904B-A5A5C12CA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2660" y="1005840"/>
            <a:ext cx="0" cy="585216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8A9D5B5-4F13-4CD4-A5B1-0BC94BD0D8B4}"/>
              </a:ext>
            </a:extLst>
          </p:cNvPr>
          <p:cNvSpPr txBox="1"/>
          <p:nvPr/>
        </p:nvSpPr>
        <p:spPr>
          <a:xfrm>
            <a:off x="290717" y="4498551"/>
            <a:ext cx="6885938" cy="7701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18288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Maze made using Growing Tree creation algorithm where the first cell on the list was chosen 65% of the time and a random cell from the list was chosen 35% of the time. </a:t>
            </a: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34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2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>
            <a:extLst>
              <a:ext uri="{FF2B5EF4-FFF2-40B4-BE49-F238E27FC236}">
                <a16:creationId xmlns:a16="http://schemas.microsoft.com/office/drawing/2014/main" id="{2AF22FB1-A3B3-0674-C17A-9C6F7BA15B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2" name="Rectangle 14">
            <a:extLst>
              <a:ext uri="{FF2B5EF4-FFF2-40B4-BE49-F238E27FC236}">
                <a16:creationId xmlns:a16="http://schemas.microsoft.com/office/drawing/2014/main" id="{E4398140-F067-40E9-892C-4DB04C70B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44600" y="-1244600"/>
            <a:ext cx="6858000" cy="93472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95255F5-3D22-4E1E-80DB-AF3EFFA83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952" y="1143000"/>
            <a:ext cx="4572000" cy="2984701"/>
          </a:xfrm>
        </p:spPr>
        <p:txBody>
          <a:bodyPr anchor="b">
            <a:normAutofit/>
          </a:bodyPr>
          <a:lstStyle/>
          <a:p>
            <a:r>
              <a:rPr lang="en-US" sz="6000">
                <a:solidFill>
                  <a:srgbClr val="FFFFFF"/>
                </a:solidFill>
              </a:rPr>
              <a:t>Perfect Maze Solution Algorithms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462A637-3636-47E5-801A-94BB44955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952" y="4452109"/>
            <a:ext cx="4571999" cy="131807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Algorithms to Solve Perfect Mazes</a:t>
            </a:r>
          </a:p>
        </p:txBody>
      </p:sp>
      <p:cxnSp>
        <p:nvCxnSpPr>
          <p:cNvPr id="23" name="Straight Connector 16">
            <a:extLst>
              <a:ext uri="{FF2B5EF4-FFF2-40B4-BE49-F238E27FC236}">
                <a16:creationId xmlns:a16="http://schemas.microsoft.com/office/drawing/2014/main" id="{17726E8A-324C-4684-96F2-AFDDFB2F1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58952" y="4291242"/>
            <a:ext cx="45720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849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E8B383-D850-4EC9-B9BF-5B8EC631B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5120" y="2840853"/>
            <a:ext cx="7604760" cy="26404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/>
              <a:t>Dead End Filling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F40C58-89E7-49B8-8B4F-69BF94DFA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65118" y="1142999"/>
            <a:ext cx="7604761" cy="105438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/>
              <a:t>A Perfect Maze Solution Algorithm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3FB7FD-3883-4AFF-8349-2E3BBDA71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865120" y="2519131"/>
            <a:ext cx="9326880" cy="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6">
            <a:extLst>
              <a:ext uri="{FF2B5EF4-FFF2-40B4-BE49-F238E27FC236}">
                <a16:creationId xmlns:a16="http://schemas.microsoft.com/office/drawing/2014/main" id="{B3BE00DD-5F52-49B1-A83B-F2E555AC5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22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EB9CCF0-FDC8-4563-ADE4-F400B6BD1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79318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3A6B1D-BD8F-49BE-82DA-6EDEEF726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How it Works</a:t>
            </a:r>
          </a:p>
        </p:txBody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5F093226-D053-8EBB-76E5-D582DCB5CC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9037120"/>
              </p:ext>
            </p:extLst>
          </p:nvPr>
        </p:nvGraphicFramePr>
        <p:xfrm>
          <a:off x="5725236" y="758825"/>
          <a:ext cx="5704764" cy="4762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8560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line Media 5" title="Dead End Filler Solves a Hunt and Kill Maze (Full Length)">
            <a:hlinkClick r:id="" action="ppaction://media"/>
            <a:extLst>
              <a:ext uri="{FF2B5EF4-FFF2-40B4-BE49-F238E27FC236}">
                <a16:creationId xmlns:a16="http://schemas.microsoft.com/office/drawing/2014/main" id="{5219EA5A-3C6B-4483-9B51-6E5CE6C5231F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860042" y="162477"/>
            <a:ext cx="7187772" cy="4061653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FD4282-F34E-4A86-B731-FC05140FCD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4839" y="3339549"/>
            <a:ext cx="4335449" cy="329442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This demo is solving a maze created by the Hunt and Kill maze creation algorithm.</a:t>
            </a:r>
          </a:p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= Unexplored Cell</a:t>
            </a:r>
          </a:p>
          <a:p>
            <a:r>
              <a:rPr lang="en-US" dirty="0"/>
              <a:t>Black = Wall</a:t>
            </a:r>
          </a:p>
          <a:p>
            <a:r>
              <a:rPr lang="en-US" dirty="0"/>
              <a:t>Gray = Filled in Cell</a:t>
            </a:r>
          </a:p>
          <a:p>
            <a:r>
              <a:rPr lang="en-US" dirty="0"/>
              <a:t>Blue = Cell Being Filled In</a:t>
            </a:r>
          </a:p>
          <a:p>
            <a:r>
              <a:rPr lang="en-US" dirty="0"/>
              <a:t>Red = Path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F7274-1161-4BC4-B0FF-392A2FD55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1994187"/>
          </a:xfrm>
        </p:spPr>
        <p:txBody>
          <a:bodyPr/>
          <a:lstStyle/>
          <a:p>
            <a:r>
              <a:rPr lang="en-US" dirty="0"/>
              <a:t>Full Length Demo No. 1</a:t>
            </a:r>
          </a:p>
        </p:txBody>
      </p:sp>
    </p:spTree>
    <p:extLst>
      <p:ext uri="{BB962C8B-B14F-4D97-AF65-F5344CB8AC3E}">
        <p14:creationId xmlns:p14="http://schemas.microsoft.com/office/powerpoint/2010/main" val="72240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6" descr="Top view image of a mage artwork">
            <a:extLst>
              <a:ext uri="{FF2B5EF4-FFF2-40B4-BE49-F238E27FC236}">
                <a16:creationId xmlns:a16="http://schemas.microsoft.com/office/drawing/2014/main" id="{9508B375-8EA3-D8DB-BF79-7B3FC42C12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4E39015-C0AD-4184-BE8F-B8ADC9A7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143000"/>
            <a:ext cx="9052560" cy="354617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What is a “Perfect” Maze?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52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title="Dead End Filler Solves a Hunt and Kill maze (Short Version)">
            <a:hlinkClick r:id="" action="ppaction://media"/>
            <a:extLst>
              <a:ext uri="{FF2B5EF4-FFF2-40B4-BE49-F238E27FC236}">
                <a16:creationId xmlns:a16="http://schemas.microsoft.com/office/drawing/2014/main" id="{8501222F-01D1-4094-A567-F23FFA2038D2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278597" y="162477"/>
            <a:ext cx="7777834" cy="439508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6118C-8C17-4222-B795-680E6E045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5569" y="3368905"/>
            <a:ext cx="4143028" cy="331728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This demo is solving a maze created by the Hunt and Kill maze creation algorithm.</a:t>
            </a:r>
          </a:p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= Unexplored Cell</a:t>
            </a:r>
          </a:p>
          <a:p>
            <a:r>
              <a:rPr lang="en-US" dirty="0"/>
              <a:t>Black = Wall</a:t>
            </a:r>
          </a:p>
          <a:p>
            <a:r>
              <a:rPr lang="en-US" dirty="0"/>
              <a:t>Gray = Filled in Cell</a:t>
            </a:r>
          </a:p>
          <a:p>
            <a:r>
              <a:rPr lang="en-US" dirty="0"/>
              <a:t>Blue = Cell Being Filled In</a:t>
            </a:r>
          </a:p>
          <a:p>
            <a:r>
              <a:rPr lang="en-US" dirty="0"/>
              <a:t>Red = Path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06AC30-171D-4D0B-AB68-510720CB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261" y="762530"/>
            <a:ext cx="3831336" cy="4754880"/>
          </a:xfrm>
        </p:spPr>
        <p:txBody>
          <a:bodyPr/>
          <a:lstStyle/>
          <a:p>
            <a:r>
              <a:rPr lang="en-US" dirty="0"/>
              <a:t>Short Demo No. 1</a:t>
            </a:r>
          </a:p>
        </p:txBody>
      </p:sp>
    </p:spTree>
    <p:extLst>
      <p:ext uri="{BB962C8B-B14F-4D97-AF65-F5344CB8AC3E}">
        <p14:creationId xmlns:p14="http://schemas.microsoft.com/office/powerpoint/2010/main" val="2876530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EFB9C0-3C71-41D0-A829-CDAFD0D1D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Example for Print No.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FCF39-7947-4006-8781-6E3764B27A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8953" y="4660288"/>
            <a:ext cx="3447287" cy="11263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dirty="0">
                <a:solidFill>
                  <a:schemeClr val="bg1"/>
                </a:solidFill>
              </a:rPr>
              <a:t>Maze created with the Hunt and Kill algorithm solved with the Dead End Filler algorithm.</a:t>
            </a:r>
          </a:p>
        </p:txBody>
      </p:sp>
      <p:pic>
        <p:nvPicPr>
          <p:cNvPr id="6" name="Content Placeholder 5" descr="Qr code&#10;&#10;Description automatically generated">
            <a:extLst>
              <a:ext uri="{FF2B5EF4-FFF2-40B4-BE49-F238E27FC236}">
                <a16:creationId xmlns:a16="http://schemas.microsoft.com/office/drawing/2014/main" id="{F2C9FAFB-993A-4C73-B9C5-6B5930D6880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00" y="1855702"/>
            <a:ext cx="5640399" cy="3204059"/>
          </a:xfrm>
          <a:prstGeom prst="rect">
            <a:avLst/>
          </a:prstGeom>
        </p:spPr>
      </p:pic>
      <p:sp>
        <p:nvSpPr>
          <p:cNvPr id="19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4951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title="Dead End Filler Solves a Growing Tree Maze (Full Length)">
            <a:hlinkClick r:id="" action="ppaction://media"/>
            <a:extLst>
              <a:ext uri="{FF2B5EF4-FFF2-40B4-BE49-F238E27FC236}">
                <a16:creationId xmlns:a16="http://schemas.microsoft.com/office/drawing/2014/main" id="{760DFFDA-AB3F-47C4-8E26-7DEF0CC397EF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201601" y="122721"/>
            <a:ext cx="7856152" cy="44393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4B24C-B132-4B7B-898A-E2FBC97A8C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5266" y="3240157"/>
            <a:ext cx="4118178" cy="344649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This demo is solving a maze created by the Growing Tree maze creation algorithm.</a:t>
            </a:r>
          </a:p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= Unexplored Cell</a:t>
            </a:r>
          </a:p>
          <a:p>
            <a:r>
              <a:rPr lang="en-US" dirty="0"/>
              <a:t>Black = Wall</a:t>
            </a:r>
          </a:p>
          <a:p>
            <a:r>
              <a:rPr lang="en-US" dirty="0"/>
              <a:t>Gray = Filled in Cell</a:t>
            </a:r>
          </a:p>
          <a:p>
            <a:r>
              <a:rPr lang="en-US" dirty="0"/>
              <a:t>Blue = Cell Being Filled In</a:t>
            </a:r>
          </a:p>
          <a:p>
            <a:r>
              <a:rPr lang="en-US" dirty="0"/>
              <a:t>Red = Path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84D6EA-0619-4B90-81ED-C9DE6D785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108" y="758952"/>
            <a:ext cx="3831336" cy="1825222"/>
          </a:xfrm>
        </p:spPr>
        <p:txBody>
          <a:bodyPr/>
          <a:lstStyle/>
          <a:p>
            <a:r>
              <a:rPr lang="en-US" dirty="0"/>
              <a:t>Full Length Demo No. 2</a:t>
            </a:r>
          </a:p>
        </p:txBody>
      </p:sp>
    </p:spTree>
    <p:extLst>
      <p:ext uri="{BB962C8B-B14F-4D97-AF65-F5344CB8AC3E}">
        <p14:creationId xmlns:p14="http://schemas.microsoft.com/office/powerpoint/2010/main" val="321564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title="Dead End Filler Solves a Growing Tree Maze (Short)">
            <a:hlinkClick r:id="" action="ppaction://media"/>
            <a:extLst>
              <a:ext uri="{FF2B5EF4-FFF2-40B4-BE49-F238E27FC236}">
                <a16:creationId xmlns:a16="http://schemas.microsoft.com/office/drawing/2014/main" id="{9A938745-B4E2-4EA5-A57A-4026157ECEF8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174073" y="132660"/>
            <a:ext cx="7873741" cy="444927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C867F-5283-4B68-AC6F-70E795F894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4592" y="2999232"/>
            <a:ext cx="4128516" cy="36347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This demo is solving a maze created by the Growing Tree maze creation algorithm.</a:t>
            </a:r>
          </a:p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= Unexplored Cell</a:t>
            </a:r>
          </a:p>
          <a:p>
            <a:r>
              <a:rPr lang="en-US" dirty="0"/>
              <a:t>Black = Wall</a:t>
            </a:r>
          </a:p>
          <a:p>
            <a:r>
              <a:rPr lang="en-US" dirty="0"/>
              <a:t>Gray = Filled in Cell</a:t>
            </a:r>
          </a:p>
          <a:p>
            <a:r>
              <a:rPr lang="en-US" dirty="0"/>
              <a:t>Blue = Cell Being Filled In</a:t>
            </a:r>
          </a:p>
          <a:p>
            <a:r>
              <a:rPr lang="en-US" dirty="0"/>
              <a:t>Red = Path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BDE634-2F1B-4F4C-9DD0-31D02FC23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772" y="758952"/>
            <a:ext cx="3831336" cy="1825222"/>
          </a:xfrm>
        </p:spPr>
        <p:txBody>
          <a:bodyPr/>
          <a:lstStyle/>
          <a:p>
            <a:r>
              <a:rPr lang="en-US" dirty="0"/>
              <a:t>Short Demo No. 2</a:t>
            </a:r>
          </a:p>
        </p:txBody>
      </p:sp>
    </p:spTree>
    <p:extLst>
      <p:ext uri="{BB962C8B-B14F-4D97-AF65-F5344CB8AC3E}">
        <p14:creationId xmlns:p14="http://schemas.microsoft.com/office/powerpoint/2010/main" val="1189671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92825F1-3EA0-44FE-8A59-2EA747CBA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Example for Print No. 2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BC990A-B838-4BA0-A8AD-525CAA63DE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8953" y="4660288"/>
            <a:ext cx="3447287" cy="11263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dirty="0">
                <a:solidFill>
                  <a:schemeClr val="bg1"/>
                </a:solidFill>
              </a:rPr>
              <a:t>Maze created with the Growing Tree algorithm solved with the Dead End Filling algorithm.</a:t>
            </a:r>
          </a:p>
        </p:txBody>
      </p:sp>
      <p:pic>
        <p:nvPicPr>
          <p:cNvPr id="9" name="Content Placeholder 8" descr="Qr code&#10;&#10;Description automatically generated">
            <a:extLst>
              <a:ext uri="{FF2B5EF4-FFF2-40B4-BE49-F238E27FC236}">
                <a16:creationId xmlns:a16="http://schemas.microsoft.com/office/drawing/2014/main" id="{9DC18F89-85FE-40E9-BEBE-734FF10854C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00" y="2200393"/>
            <a:ext cx="5640399" cy="2514677"/>
          </a:xfrm>
          <a:prstGeom prst="rect">
            <a:avLst/>
          </a:prstGeom>
        </p:spPr>
      </p:pic>
      <p:sp>
        <p:nvSpPr>
          <p:cNvPr id="22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0367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7296C1D-45D4-41FD-BF5B-9806D90BF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5120" y="2840853"/>
            <a:ext cx="7604760" cy="26404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 dirty="0"/>
              <a:t>Shortest Path Finder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9BA3734-E645-4656-A0AE-DC6C71DB9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65118" y="1142999"/>
            <a:ext cx="7604761" cy="105438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/>
              <a:t>Another Perfect Maze Solution Algorithm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E3FB7FD-3883-4AFF-8349-2E3BBDA71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865120" y="2519131"/>
            <a:ext cx="9326880" cy="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6">
            <a:extLst>
              <a:ext uri="{FF2B5EF4-FFF2-40B4-BE49-F238E27FC236}">
                <a16:creationId xmlns:a16="http://schemas.microsoft.com/office/drawing/2014/main" id="{B3BE00DD-5F52-49B1-A83B-F2E555AC5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328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0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BD39F1B-9D63-4BB1-B65F-65521689F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063255"/>
            <a:ext cx="3575304" cy="4807541"/>
          </a:xfrm>
        </p:spPr>
        <p:txBody>
          <a:bodyPr>
            <a:normAutofit/>
          </a:bodyPr>
          <a:lstStyle/>
          <a:p>
            <a:r>
              <a:rPr lang="en-US" dirty="0"/>
              <a:t>How it Works</a:t>
            </a:r>
          </a:p>
        </p:txBody>
      </p:sp>
      <p:cxnSp>
        <p:nvCxnSpPr>
          <p:cNvPr id="17" name="Straight Connector 12">
            <a:extLst>
              <a:ext uri="{FF2B5EF4-FFF2-40B4-BE49-F238E27FC236}">
                <a16:creationId xmlns:a16="http://schemas.microsoft.com/office/drawing/2014/main" id="{623022EF-4E43-4298-8E3D-DA5EF0617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graphicFrame>
        <p:nvGraphicFramePr>
          <p:cNvPr id="18" name="Content Placeholder 4">
            <a:extLst>
              <a:ext uri="{FF2B5EF4-FFF2-40B4-BE49-F238E27FC236}">
                <a16:creationId xmlns:a16="http://schemas.microsoft.com/office/drawing/2014/main" id="{DC48C0CE-F533-907A-9216-360EAA459D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5678114"/>
              </p:ext>
            </p:extLst>
          </p:nvPr>
        </p:nvGraphicFramePr>
        <p:xfrm>
          <a:off x="5297763" y="972642"/>
          <a:ext cx="6132237" cy="50349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12938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Shortest Path Finder Solves a Hunt and Kill Maze (Full Length)">
            <a:hlinkClick r:id="" action="ppaction://media"/>
            <a:extLst>
              <a:ext uri="{FF2B5EF4-FFF2-40B4-BE49-F238E27FC236}">
                <a16:creationId xmlns:a16="http://schemas.microsoft.com/office/drawing/2014/main" id="{48775C6E-1414-4D6C-B31B-09CFDB6ABD02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254367" y="142599"/>
            <a:ext cx="7803386" cy="4409523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B293C1-4EE7-45D3-9C3E-9AB3CC95B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813" y="2992868"/>
            <a:ext cx="4162906" cy="37633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demo is solving a maze created by the Hunt and Kill maze creation algorithm.</a:t>
            </a:r>
          </a:p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= Unfilled Cell</a:t>
            </a:r>
          </a:p>
          <a:p>
            <a:r>
              <a:rPr lang="en-US" dirty="0"/>
              <a:t>Black = Wall</a:t>
            </a:r>
          </a:p>
          <a:p>
            <a:r>
              <a:rPr lang="en-US" dirty="0"/>
              <a:t>Blue = Cells Filled With “Water”</a:t>
            </a:r>
          </a:p>
          <a:p>
            <a:r>
              <a:rPr lang="en-US" dirty="0"/>
              <a:t>Yellow = Cells Being Filled</a:t>
            </a:r>
          </a:p>
          <a:p>
            <a:r>
              <a:rPr lang="en-US" dirty="0"/>
              <a:t>Red = Path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8A76680-58C3-46B0-9936-A2C97A7E2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383" y="752588"/>
            <a:ext cx="3831336" cy="2240279"/>
          </a:xfrm>
        </p:spPr>
        <p:txBody>
          <a:bodyPr/>
          <a:lstStyle/>
          <a:p>
            <a:r>
              <a:rPr lang="en-US" dirty="0"/>
              <a:t>Full Length Demo No. 1</a:t>
            </a:r>
          </a:p>
        </p:txBody>
      </p:sp>
    </p:spTree>
    <p:extLst>
      <p:ext uri="{BB962C8B-B14F-4D97-AF65-F5344CB8AC3E}">
        <p14:creationId xmlns:p14="http://schemas.microsoft.com/office/powerpoint/2010/main" val="189820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title="Shortest Path Finder Solves a Hunt and Kill Maze (Short Version)">
            <a:hlinkClick r:id="" action="ppaction://media"/>
            <a:extLst>
              <a:ext uri="{FF2B5EF4-FFF2-40B4-BE49-F238E27FC236}">
                <a16:creationId xmlns:a16="http://schemas.microsoft.com/office/drawing/2014/main" id="{D587C55D-6336-4C3E-AD7B-A60B6F2CCF30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303445" y="212173"/>
            <a:ext cx="7703290" cy="435296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ABF17-072C-42CD-9088-931B9F7FF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5265" y="2999233"/>
            <a:ext cx="4118180" cy="363474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This demo is solving a maze created by the Hunt and Kill maze creation algorithm.</a:t>
            </a:r>
          </a:p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= Unfilled Cell</a:t>
            </a:r>
          </a:p>
          <a:p>
            <a:r>
              <a:rPr lang="en-US" dirty="0"/>
              <a:t>Black = Wall</a:t>
            </a:r>
          </a:p>
          <a:p>
            <a:r>
              <a:rPr lang="en-US" dirty="0"/>
              <a:t>Blue = Cells Filled With “Water”</a:t>
            </a:r>
          </a:p>
          <a:p>
            <a:r>
              <a:rPr lang="en-US" dirty="0"/>
              <a:t>Yellow = Cells Being Filled</a:t>
            </a:r>
          </a:p>
          <a:p>
            <a:r>
              <a:rPr lang="en-US" dirty="0"/>
              <a:t>Red = Path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31B218-D045-47D6-B2BF-715DC30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109" y="758952"/>
            <a:ext cx="3831336" cy="2240280"/>
          </a:xfrm>
        </p:spPr>
        <p:txBody>
          <a:bodyPr/>
          <a:lstStyle/>
          <a:p>
            <a:r>
              <a:rPr lang="en-US" dirty="0"/>
              <a:t>Short Demo No. 1</a:t>
            </a:r>
          </a:p>
        </p:txBody>
      </p:sp>
    </p:spTree>
    <p:extLst>
      <p:ext uri="{BB962C8B-B14F-4D97-AF65-F5344CB8AC3E}">
        <p14:creationId xmlns:p14="http://schemas.microsoft.com/office/powerpoint/2010/main" val="2055864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D41C800-139F-4A76-8118-CF7C31FD3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Example for Print No.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1B29A-4530-4456-A1FA-D69FC9A34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8953" y="4660288"/>
            <a:ext cx="3447287" cy="11263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>
                <a:solidFill>
                  <a:schemeClr val="bg1"/>
                </a:solidFill>
              </a:rPr>
              <a:t>Maze created with the Hunt and Kill algorithm solved with the Shortest Path Finder algorithm.</a:t>
            </a:r>
          </a:p>
        </p:txBody>
      </p:sp>
      <p:pic>
        <p:nvPicPr>
          <p:cNvPr id="6" name="Content Placeholder 5" descr="A picture containing qr code&#10;&#10;Description automatically generated">
            <a:extLst>
              <a:ext uri="{FF2B5EF4-FFF2-40B4-BE49-F238E27FC236}">
                <a16:creationId xmlns:a16="http://schemas.microsoft.com/office/drawing/2014/main" id="{85141685-D8A6-4FD4-83D2-D7A1CF84144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00" y="1855702"/>
            <a:ext cx="5640399" cy="3204059"/>
          </a:xfrm>
          <a:prstGeom prst="rect">
            <a:avLst/>
          </a:prstGeom>
        </p:spPr>
      </p:pic>
      <p:sp>
        <p:nvSpPr>
          <p:cNvPr id="19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382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5257E-605F-4CD7-8F2F-C77A4A103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730" y="210312"/>
            <a:ext cx="5312254" cy="643737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Computer Science a “perfect” maze is one where there is one and only one path from any one cell to any other cell.</a:t>
            </a:r>
          </a:p>
          <a:p>
            <a:endParaRPr lang="en-US" dirty="0"/>
          </a:p>
          <a:p>
            <a:r>
              <a:rPr lang="en-US" dirty="0"/>
              <a:t>A “perfect” maze solution algorithm is one that solves “perfect” mazes.</a:t>
            </a:r>
          </a:p>
          <a:p>
            <a:endParaRPr lang="en-US" dirty="0"/>
          </a:p>
          <a:p>
            <a:r>
              <a:rPr lang="en-US" dirty="0"/>
              <a:t>We will explore two “perfect” maze creation algorithms and solve the resulting mazes with two “perfect” maze solution algorithms.</a:t>
            </a:r>
          </a:p>
          <a:p>
            <a:endParaRPr lang="en-US" dirty="0"/>
          </a:p>
          <a:p>
            <a:r>
              <a:rPr lang="en-US" dirty="0"/>
              <a:t>The demonstrations here do not represent time to complete. At this scale, most of these algorithms are nearly instantaneous.</a:t>
            </a:r>
          </a:p>
          <a:p>
            <a:endParaRPr lang="en-US" dirty="0"/>
          </a:p>
          <a:p>
            <a:r>
              <a:rPr lang="en-US" dirty="0"/>
              <a:t>The mazes are solved from the top left to the bottom right.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AF8A158-E51E-4253-820B-3970F7397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3632D93D-FEB4-4BB8-B672-1975F360C2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087" y="2615111"/>
            <a:ext cx="3434963" cy="1532522"/>
          </a:xfrm>
          <a:prstGeom prst="rect">
            <a:avLst/>
          </a:prstGeom>
        </p:spPr>
      </p:pic>
      <p:sp>
        <p:nvSpPr>
          <p:cNvPr id="3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684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575CA9-CA4E-47C9-BB1D-04EECB94C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5204" y="3429000"/>
            <a:ext cx="4113210" cy="328746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This demo is solving a maze created by the Growing Tree maze creation algorithm.</a:t>
            </a:r>
          </a:p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= Unfilled Cell</a:t>
            </a:r>
          </a:p>
          <a:p>
            <a:r>
              <a:rPr lang="en-US" dirty="0"/>
              <a:t>Black = Wall</a:t>
            </a:r>
          </a:p>
          <a:p>
            <a:r>
              <a:rPr lang="en-US" dirty="0"/>
              <a:t>Blue = Cells Filled With “Water”</a:t>
            </a:r>
          </a:p>
          <a:p>
            <a:r>
              <a:rPr lang="en-US" dirty="0"/>
              <a:t>Yellow = Cells Being Filled</a:t>
            </a:r>
          </a:p>
          <a:p>
            <a:r>
              <a:rPr lang="en-US" dirty="0"/>
              <a:t>Red = Path</a:t>
            </a:r>
          </a:p>
          <a:p>
            <a:endParaRPr lang="en-US" dirty="0"/>
          </a:p>
        </p:txBody>
      </p:sp>
      <p:pic>
        <p:nvPicPr>
          <p:cNvPr id="5" name="Online Media 4" title="Shortest Path Finder Solves a Growing Tree Maze (Full Length)">
            <a:hlinkClick r:id="" action="ppaction://media"/>
            <a:extLst>
              <a:ext uri="{FF2B5EF4-FFF2-40B4-BE49-F238E27FC236}">
                <a16:creationId xmlns:a16="http://schemas.microsoft.com/office/drawing/2014/main" id="{A319E664-5FC0-442E-9021-A03DD35CD8DE}"/>
              </a:ext>
            </a:extLst>
          </p:cNvPr>
          <p:cNvPicPr>
            <a:picLocks noGrp="1" noRot="1" noChangeAspect="1"/>
          </p:cNvPicPr>
          <p:nvPr>
            <p:ph sz="half" idx="2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308414" y="202235"/>
            <a:ext cx="7678310" cy="433884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B479232-1DD4-4FC6-81EF-F6860A997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758952"/>
            <a:ext cx="3831336" cy="2239963"/>
          </a:xfrm>
        </p:spPr>
        <p:txBody>
          <a:bodyPr/>
          <a:lstStyle/>
          <a:p>
            <a:r>
              <a:rPr lang="en-US" dirty="0"/>
              <a:t>Full Length Demo No. 2</a:t>
            </a:r>
          </a:p>
        </p:txBody>
      </p:sp>
    </p:spTree>
    <p:extLst>
      <p:ext uri="{BB962C8B-B14F-4D97-AF65-F5344CB8AC3E}">
        <p14:creationId xmlns:p14="http://schemas.microsoft.com/office/powerpoint/2010/main" val="1902239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title="Shortest Path Finder Solves a Growing Tree Maze (Short Version)">
            <a:hlinkClick r:id="" action="ppaction://media"/>
            <a:extLst>
              <a:ext uri="{FF2B5EF4-FFF2-40B4-BE49-F238E27FC236}">
                <a16:creationId xmlns:a16="http://schemas.microsoft.com/office/drawing/2014/main" id="{8ED0F723-3EDB-478A-876D-B197B552FD21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410380" y="172417"/>
            <a:ext cx="7627495" cy="431013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784F2-33B8-400A-A468-DD502F690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5569" y="3429001"/>
            <a:ext cx="4143027" cy="327752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This demo is solving a maze created by the Growing Tree maze creation algorithm.</a:t>
            </a:r>
          </a:p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= Unfilled Cell</a:t>
            </a:r>
          </a:p>
          <a:p>
            <a:r>
              <a:rPr lang="en-US" dirty="0"/>
              <a:t>Black = Wall</a:t>
            </a:r>
          </a:p>
          <a:p>
            <a:r>
              <a:rPr lang="en-US" dirty="0"/>
              <a:t>Blue = Cells Filled With “Water”</a:t>
            </a:r>
          </a:p>
          <a:p>
            <a:r>
              <a:rPr lang="en-US" dirty="0"/>
              <a:t>Yellow = Cells Being Filled</a:t>
            </a:r>
          </a:p>
          <a:p>
            <a:r>
              <a:rPr lang="en-US" dirty="0"/>
              <a:t>Red = Path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9559949-3D68-4E6C-B3F5-400AB3A6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260" y="758952"/>
            <a:ext cx="3831336" cy="2240280"/>
          </a:xfrm>
        </p:spPr>
        <p:txBody>
          <a:bodyPr/>
          <a:lstStyle/>
          <a:p>
            <a:r>
              <a:rPr lang="en-US" dirty="0"/>
              <a:t>Short Demo No. 2</a:t>
            </a:r>
          </a:p>
        </p:txBody>
      </p:sp>
    </p:spTree>
    <p:extLst>
      <p:ext uri="{BB962C8B-B14F-4D97-AF65-F5344CB8AC3E}">
        <p14:creationId xmlns:p14="http://schemas.microsoft.com/office/powerpoint/2010/main" val="3810790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F853A3-0383-4E02-8A35-58DB95B93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Example for Print No.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8869E-6A7F-4D07-8CE6-FB5436157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8953" y="4660288"/>
            <a:ext cx="3447287" cy="11263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dirty="0">
                <a:solidFill>
                  <a:schemeClr val="bg1"/>
                </a:solidFill>
              </a:rPr>
              <a:t>Maze created with the Growing Tree algorithm solved with the Shortest Path Finder algorithm.</a:t>
            </a:r>
          </a:p>
        </p:txBody>
      </p:sp>
      <p:pic>
        <p:nvPicPr>
          <p:cNvPr id="6" name="Content Placeholder 5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BDD46AA-46B9-42F7-92A9-1ADBB6B6BC0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00" y="2200393"/>
            <a:ext cx="5640399" cy="2514677"/>
          </a:xfrm>
          <a:prstGeom prst="rect">
            <a:avLst/>
          </a:prstGeom>
        </p:spPr>
      </p:pic>
      <p:sp>
        <p:nvSpPr>
          <p:cNvPr id="19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8548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D142F6-6C6E-4FDC-829F-C2F59494B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Links to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E1F22-A523-46FE-B09F-9C0E86319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https://github.com/W-L-Smith-2022/Maze-Creation-and-Solution-Algorithms</a:t>
            </a:r>
            <a:endParaRPr lang="en-US" dirty="0"/>
          </a:p>
          <a:p>
            <a:r>
              <a:rPr lang="en-US" dirty="0"/>
              <a:t>YouTube Playlist of Visualizations: </a:t>
            </a:r>
            <a:r>
              <a:rPr lang="en-US" dirty="0">
                <a:hlinkClick r:id="rId3"/>
              </a:rPr>
              <a:t>https://www.youtube.com/playlist?list=PLDQ-bcm9sjaUVhJ3mAJmWygHiuV5zggHo</a:t>
            </a:r>
            <a:endParaRPr lang="en-US" dirty="0"/>
          </a:p>
          <a:p>
            <a:r>
              <a:rPr lang="en-US" dirty="0"/>
              <a:t>YouTube Video: </a:t>
            </a:r>
            <a:r>
              <a:rPr lang="en-US" dirty="0">
                <a:hlinkClick r:id="rId4"/>
              </a:rPr>
              <a:t>https://youtu.be/_z4aos8tM2M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912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35A01C-205A-4910-B995-A62B32D29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Learn More about Mazes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F41AB-986F-4B85-9342-CA0477A89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https://www.astrolog.org/labyrnth/algrithm.htm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https://www.jamisbuck.org/mazes/</a:t>
            </a:r>
            <a:r>
              <a:rPr lang="en-US" dirty="0"/>
              <a:t> 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56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Video 6">
            <a:extLst>
              <a:ext uri="{FF2B5EF4-FFF2-40B4-BE49-F238E27FC236}">
                <a16:creationId xmlns:a16="http://schemas.microsoft.com/office/drawing/2014/main" id="{47112BF9-8372-9AD8-2492-85447480C8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4398140-F067-40E9-892C-4DB04C70B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44600" y="-1244600"/>
            <a:ext cx="6858000" cy="93472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6897AAC-F1D4-4047-9C44-38E62D709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43000"/>
            <a:ext cx="4572000" cy="29847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Perfect Maze Creation Algorithms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7726E8A-324C-4684-96F2-AFDDFB2F1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58952" y="4291242"/>
            <a:ext cx="457200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764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CC0984-3557-4217-ACD1-2413FDA95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5120" y="2840853"/>
            <a:ext cx="7604760" cy="26404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 dirty="0"/>
              <a:t>Hunt and Kill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9F7A0A-6D6F-4C01-B9F7-BAC3428C67B7}"/>
              </a:ext>
            </a:extLst>
          </p:cNvPr>
          <p:cNvSpPr txBox="1"/>
          <p:nvPr/>
        </p:nvSpPr>
        <p:spPr>
          <a:xfrm>
            <a:off x="2865119" y="1280160"/>
            <a:ext cx="7604761" cy="10543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ts val="400"/>
              </a:spcBef>
              <a:spcAft>
                <a:spcPts val="40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Perfect Maze Creation Algorithm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3FB7FD-3883-4AFF-8349-2E3BBDA71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865120" y="2519131"/>
            <a:ext cx="9326880" cy="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6">
            <a:extLst>
              <a:ext uri="{FF2B5EF4-FFF2-40B4-BE49-F238E27FC236}">
                <a16:creationId xmlns:a16="http://schemas.microsoft.com/office/drawing/2014/main" id="{B3BE00DD-5F52-49B1-A83B-F2E555AC5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503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6">
            <a:extLst>
              <a:ext uri="{FF2B5EF4-FFF2-40B4-BE49-F238E27FC236}">
                <a16:creationId xmlns:a16="http://schemas.microsoft.com/office/drawing/2014/main" id="{72411438-92A5-42B0-9C54-EA4FB32AC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B2D0B86-A405-4E4B-834D-650F8A36C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740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How it Works</a:t>
            </a:r>
          </a:p>
        </p:txBody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graphicFrame>
        <p:nvGraphicFramePr>
          <p:cNvPr id="11" name="Content Placeholder 8">
            <a:extLst>
              <a:ext uri="{FF2B5EF4-FFF2-40B4-BE49-F238E27FC236}">
                <a16:creationId xmlns:a16="http://schemas.microsoft.com/office/drawing/2014/main" id="{59739EBA-0728-F979-2A27-AA61EA8223E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145593108"/>
              </p:ext>
            </p:extLst>
          </p:nvPr>
        </p:nvGraphicFramePr>
        <p:xfrm>
          <a:off x="752857" y="2436128"/>
          <a:ext cx="10677144" cy="3265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43101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36802-E42F-437B-BBFD-FF1EE52CD4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8953" y="3694176"/>
            <a:ext cx="10671046" cy="255117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Cells = Explored</a:t>
            </a:r>
          </a:p>
          <a:p>
            <a:r>
              <a:rPr lang="en-US" dirty="0"/>
              <a:t>Gray Cells = Unexplored</a:t>
            </a:r>
          </a:p>
          <a:p>
            <a:r>
              <a:rPr lang="en-US" dirty="0"/>
              <a:t>Black Cells = Walls</a:t>
            </a:r>
          </a:p>
          <a:p>
            <a:r>
              <a:rPr lang="en-US" dirty="0"/>
              <a:t>Red Cells = Current Cell</a:t>
            </a:r>
          </a:p>
          <a:p>
            <a:r>
              <a:rPr lang="en-US" dirty="0"/>
              <a:t>Blue Cells = Cell Being Tested For Unexplored Neighbors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F05B04-3F3E-422E-B825-BCCD3DDD2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157984"/>
          </a:xfrm>
        </p:spPr>
        <p:txBody>
          <a:bodyPr/>
          <a:lstStyle/>
          <a:p>
            <a:r>
              <a:rPr lang="en-US" dirty="0"/>
              <a:t>Full Length Demo</a:t>
            </a:r>
          </a:p>
        </p:txBody>
      </p:sp>
      <p:pic>
        <p:nvPicPr>
          <p:cNvPr id="6" name="Online Media 1" title="Hunt and Kill Perfect Maze Creation Algorithm (Full Length)">
            <a:hlinkClick r:id="" action="ppaction://media"/>
            <a:extLst>
              <a:ext uri="{FF2B5EF4-FFF2-40B4-BE49-F238E27FC236}">
                <a16:creationId xmlns:a16="http://schemas.microsoft.com/office/drawing/2014/main" id="{A1F7C355-2C1A-49C7-9430-B43BED6E7496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590288" y="188737"/>
            <a:ext cx="7475625" cy="422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832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7AF6-D69D-4DB2-8935-3F7B1E8C5A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5175" y="4044956"/>
            <a:ext cx="6995161" cy="248385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Key:</a:t>
            </a:r>
          </a:p>
          <a:p>
            <a:r>
              <a:rPr lang="en-US" dirty="0"/>
              <a:t>White Cells = Explored</a:t>
            </a:r>
          </a:p>
          <a:p>
            <a:r>
              <a:rPr lang="en-US" dirty="0"/>
              <a:t>Gray Cells = Unexplored</a:t>
            </a:r>
          </a:p>
          <a:p>
            <a:r>
              <a:rPr lang="en-US" dirty="0"/>
              <a:t>Black Cells = Walls</a:t>
            </a:r>
          </a:p>
          <a:p>
            <a:r>
              <a:rPr lang="en-US" dirty="0"/>
              <a:t>Red Cells = Current Cell</a:t>
            </a:r>
          </a:p>
          <a:p>
            <a:r>
              <a:rPr lang="en-US" dirty="0"/>
              <a:t>Blue Cells = Cell Being Tested For Unexplored Neighbors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2E9120-EB1D-40E1-81BB-78FB813DB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740664"/>
            <a:ext cx="3831336" cy="1115568"/>
          </a:xfrm>
        </p:spPr>
        <p:txBody>
          <a:bodyPr/>
          <a:lstStyle/>
          <a:p>
            <a:r>
              <a:rPr lang="en-US"/>
              <a:t>Short Demo</a:t>
            </a:r>
            <a:endParaRPr lang="en-US" dirty="0"/>
          </a:p>
        </p:txBody>
      </p:sp>
      <p:pic>
        <p:nvPicPr>
          <p:cNvPr id="2" name="Online Media 1" title="Hunt and Kill Perfect Maze Creation Algorithm (Short Version)">
            <a:hlinkClick r:id="" action="ppaction://media"/>
            <a:extLst>
              <a:ext uri="{FF2B5EF4-FFF2-40B4-BE49-F238E27FC236}">
                <a16:creationId xmlns:a16="http://schemas.microsoft.com/office/drawing/2014/main" id="{0270C48D-7D08-492B-95E4-ADE57E1D9824}"/>
              </a:ext>
            </a:extLst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200754" y="155321"/>
            <a:ext cx="7816050" cy="441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059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23" name="Straight Connector 14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16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18">
            <a:extLst>
              <a:ext uri="{FF2B5EF4-FFF2-40B4-BE49-F238E27FC236}">
                <a16:creationId xmlns:a16="http://schemas.microsoft.com/office/drawing/2014/main" id="{7AF9319C-2D9B-4868-AEAE-37298EA0F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4698EB8-839F-40BF-8508-9AA0E55EF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128811"/>
            <a:ext cx="3447288" cy="33422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Example for Print</a:t>
            </a:r>
          </a:p>
        </p:txBody>
      </p:sp>
      <p:pic>
        <p:nvPicPr>
          <p:cNvPr id="8" name="Content Placeholder 7" descr="A picture containing qr code&#10;&#10;Description automatically generated">
            <a:extLst>
              <a:ext uri="{FF2B5EF4-FFF2-40B4-BE49-F238E27FC236}">
                <a16:creationId xmlns:a16="http://schemas.microsoft.com/office/drawing/2014/main" id="{67D63490-7731-42D5-ABEF-FBBA82573C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500" y="1857268"/>
            <a:ext cx="5640399" cy="3200926"/>
          </a:xfrm>
          <a:prstGeom prst="rect">
            <a:avLst/>
          </a:prstGeom>
        </p:spPr>
      </p:pic>
      <p:sp>
        <p:nvSpPr>
          <p:cNvPr id="26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80049C-E599-4518-97B6-F332390B5F32}"/>
              </a:ext>
            </a:extLst>
          </p:cNvPr>
          <p:cNvSpPr txBox="1"/>
          <p:nvPr/>
        </p:nvSpPr>
        <p:spPr>
          <a:xfrm>
            <a:off x="5868863" y="5058194"/>
            <a:ext cx="5495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Maze made using Hunt and Kill creation algorithm.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126482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Headlines">
      <a:dk1>
        <a:sysClr val="windowText" lastClr="000000"/>
      </a:dk1>
      <a:lt1>
        <a:sysClr val="window" lastClr="FFFFFF"/>
      </a:lt1>
      <a:dk2>
        <a:srgbClr val="232C41"/>
      </a:dk2>
      <a:lt2>
        <a:srgbClr val="F6F4EF"/>
      </a:lt2>
      <a:accent1>
        <a:srgbClr val="439EB7"/>
      </a:accent1>
      <a:accent2>
        <a:srgbClr val="E20E65"/>
      </a:accent2>
      <a:accent3>
        <a:srgbClr val="F59324"/>
      </a:accent3>
      <a:accent4>
        <a:srgbClr val="5046B9"/>
      </a:accent4>
      <a:accent5>
        <a:srgbClr val="5CB678"/>
      </a:accent5>
      <a:accent6>
        <a:srgbClr val="9717F7"/>
      </a:accent6>
      <a:hlink>
        <a:srgbClr val="E80095"/>
      </a:hlink>
      <a:folHlink>
        <a:srgbClr val="808080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783</TotalTime>
  <Words>1397</Words>
  <Application>Microsoft Office PowerPoint</Application>
  <PresentationFormat>Widescreen</PresentationFormat>
  <Paragraphs>167</Paragraphs>
  <Slides>34</Slides>
  <Notes>1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Avenir Next LT Pro</vt:lpstr>
      <vt:lpstr>Calibri</vt:lpstr>
      <vt:lpstr>Sitka Banner</vt:lpstr>
      <vt:lpstr>HeadlinesVTI</vt:lpstr>
      <vt:lpstr>Mazes</vt:lpstr>
      <vt:lpstr>What is a “Perfect” Maze?</vt:lpstr>
      <vt:lpstr>PowerPoint Presentation</vt:lpstr>
      <vt:lpstr>Perfect Maze Creation Algorithms</vt:lpstr>
      <vt:lpstr>Hunt and Kill</vt:lpstr>
      <vt:lpstr>How it Works</vt:lpstr>
      <vt:lpstr>Full Length Demo</vt:lpstr>
      <vt:lpstr>Short Demo</vt:lpstr>
      <vt:lpstr>Example for Print</vt:lpstr>
      <vt:lpstr>Growing Tree</vt:lpstr>
      <vt:lpstr>How it Works</vt:lpstr>
      <vt:lpstr>How to Choose the Current Cell</vt:lpstr>
      <vt:lpstr>Full Length Demo</vt:lpstr>
      <vt:lpstr>Short Demo</vt:lpstr>
      <vt:lpstr>Example for Print</vt:lpstr>
      <vt:lpstr>Perfect Maze Solution Algorithms</vt:lpstr>
      <vt:lpstr>Dead End Filling</vt:lpstr>
      <vt:lpstr>How it Works</vt:lpstr>
      <vt:lpstr>Full Length Demo No. 1</vt:lpstr>
      <vt:lpstr>Short Demo No. 1</vt:lpstr>
      <vt:lpstr>Example for Print No. 1</vt:lpstr>
      <vt:lpstr>Full Length Demo No. 2</vt:lpstr>
      <vt:lpstr>Short Demo No. 2</vt:lpstr>
      <vt:lpstr>Example for Print No. 2</vt:lpstr>
      <vt:lpstr>Shortest Path Finder</vt:lpstr>
      <vt:lpstr>How it Works</vt:lpstr>
      <vt:lpstr>Full Length Demo No. 1</vt:lpstr>
      <vt:lpstr>Short Demo No. 1</vt:lpstr>
      <vt:lpstr>Example for Print No. 1</vt:lpstr>
      <vt:lpstr>Full Length Demo No. 2</vt:lpstr>
      <vt:lpstr>Short Demo No. 2</vt:lpstr>
      <vt:lpstr>Example for Print No. 2</vt:lpstr>
      <vt:lpstr>Links to Project</vt:lpstr>
      <vt:lpstr>Learn More about Mazes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HI!</dc:title>
  <dc:creator>William Smith</dc:creator>
  <cp:lastModifiedBy>William Smith</cp:lastModifiedBy>
  <cp:revision>45</cp:revision>
  <dcterms:created xsi:type="dcterms:W3CDTF">2022-03-31T00:54:49Z</dcterms:created>
  <dcterms:modified xsi:type="dcterms:W3CDTF">2022-04-07T23:49:08Z</dcterms:modified>
</cp:coreProperties>
</file>

<file path=docProps/thumbnail.jpeg>
</file>